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theme/theme6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7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9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theme/theme11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theme/theme14.xml" ContentType="application/vnd.openxmlformats-officedocument.theme+xml"/>
  <Override PartName="/ppt/slideLayouts/slideLayout67.xml" ContentType="application/vnd.openxmlformats-officedocument.presentationml.slideLayout+xml"/>
  <Override PartName="/ppt/theme/theme15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6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7.xml" ContentType="application/vnd.openxmlformats-officedocument.theme+xml"/>
  <Override PartName="/ppt/slideLayouts/slideLayout72.xml" ContentType="application/vnd.openxmlformats-officedocument.presentationml.slideLayout+xml"/>
  <Override PartName="/ppt/theme/theme1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9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0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1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704" r:id="rId2"/>
    <p:sldMasterId id="2147489223" r:id="rId3"/>
    <p:sldMasterId id="2147483710" r:id="rId4"/>
    <p:sldMasterId id="2147488917" r:id="rId5"/>
    <p:sldMasterId id="2147489098" r:id="rId6"/>
    <p:sldMasterId id="2147484059" r:id="rId7"/>
    <p:sldMasterId id="2147484167" r:id="rId8"/>
    <p:sldMasterId id="2147484179" r:id="rId9"/>
    <p:sldMasterId id="2147484215" r:id="rId10"/>
    <p:sldMasterId id="2147488911" r:id="rId11"/>
    <p:sldMasterId id="2147488984" r:id="rId12"/>
    <p:sldMasterId id="2147488992" r:id="rId13"/>
    <p:sldMasterId id="2147489110" r:id="rId14"/>
    <p:sldMasterId id="2147489007" r:id="rId15"/>
    <p:sldMasterId id="2147489121" r:id="rId16"/>
    <p:sldMasterId id="2147489129" r:id="rId17"/>
    <p:sldMasterId id="2147489141" r:id="rId18"/>
    <p:sldMasterId id="2147489152" r:id="rId19"/>
    <p:sldMasterId id="2147489236" r:id="rId20"/>
    <p:sldMasterId id="2147489244" r:id="rId21"/>
    <p:sldMasterId id="2147489247" r:id="rId22"/>
  </p:sldMasterIdLst>
  <p:notesMasterIdLst>
    <p:notesMasterId r:id="rId47"/>
  </p:notesMasterIdLst>
  <p:handoutMasterIdLst>
    <p:handoutMasterId r:id="rId48"/>
  </p:handoutMasterIdLst>
  <p:sldIdLst>
    <p:sldId id="1133" r:id="rId23"/>
    <p:sldId id="1145" r:id="rId24"/>
    <p:sldId id="841" r:id="rId25"/>
    <p:sldId id="1144" r:id="rId26"/>
    <p:sldId id="1115" r:id="rId27"/>
    <p:sldId id="998" r:id="rId28"/>
    <p:sldId id="823" r:id="rId29"/>
    <p:sldId id="851" r:id="rId30"/>
    <p:sldId id="1130" r:id="rId31"/>
    <p:sldId id="1134" r:id="rId32"/>
    <p:sldId id="849" r:id="rId33"/>
    <p:sldId id="1138" r:id="rId34"/>
    <p:sldId id="1033" r:id="rId35"/>
    <p:sldId id="1135" r:id="rId36"/>
    <p:sldId id="909" r:id="rId37"/>
    <p:sldId id="1136" r:id="rId38"/>
    <p:sldId id="1006" r:id="rId39"/>
    <p:sldId id="1137" r:id="rId40"/>
    <p:sldId id="1064" r:id="rId41"/>
    <p:sldId id="1124" r:id="rId42"/>
    <p:sldId id="1142" r:id="rId43"/>
    <p:sldId id="1146" r:id="rId44"/>
    <p:sldId id="1140" r:id="rId45"/>
    <p:sldId id="1125" r:id="rId46"/>
  </p:sldIdLst>
  <p:sldSz cx="9144000" cy="6858000" type="screen4x3"/>
  <p:notesSz cx="6797675" cy="98726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CC66FF"/>
    <a:srgbClr val="00CC99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3961" autoAdjust="0"/>
  </p:normalViewPr>
  <p:slideViewPr>
    <p:cSldViewPr>
      <p:cViewPr>
        <p:scale>
          <a:sx n="100" d="100"/>
          <a:sy n="100" d="100"/>
        </p:scale>
        <p:origin x="-1506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132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1956" y="-90"/>
      </p:cViewPr>
      <p:guideLst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7.xml"/><Relationship Id="rId41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955" cy="4929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45" y="1"/>
            <a:ext cx="2945955" cy="4929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BD869-DC07-49D6-9B50-4B2ABB4F2FD6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053"/>
            <a:ext cx="2945955" cy="4929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45" y="9378053"/>
            <a:ext cx="2945955" cy="4929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71138-C4EA-41D4-ABBA-B47F16C9743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79612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55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45" y="1"/>
            <a:ext cx="2945955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38188"/>
            <a:ext cx="4937125" cy="37036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64" y="4689842"/>
            <a:ext cx="5437549" cy="444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6419"/>
            <a:ext cx="2945955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45" y="9376419"/>
            <a:ext cx="2945955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D5877F27-B979-4FB6-B791-5813041FF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209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709F120-5A73-4792-ACE6-F3D0B1AA9D69}" type="slidenum">
              <a:rPr lang="en-US" smtClean="0">
                <a:solidFill>
                  <a:prstClr val="black"/>
                </a:solidFill>
              </a:rPr>
              <a:pPr eaLnBrk="1" hangingPunct="1"/>
              <a:t>1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38188"/>
            <a:ext cx="4938713" cy="3705225"/>
          </a:xfrm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65" y="4688210"/>
            <a:ext cx="5437549" cy="4444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B1ED26-EFCE-41EE-ADF5-426995D1C2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391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8" y="738188"/>
            <a:ext cx="4933950" cy="3700462"/>
          </a:xfrm>
          <a:ln/>
        </p:spPr>
      </p:sp>
      <p:sp>
        <p:nvSpPr>
          <p:cNvPr id="391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243" y="4689842"/>
            <a:ext cx="4983192" cy="4443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AE5C70-0485-419E-B8C9-18D21ACE953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AEBFFB-2BA7-4D76-982C-D793CDD8316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7219" name="Rectangle 7"/>
          <p:cNvSpPr txBox="1">
            <a:spLocks noGrp="1" noChangeArrowheads="1"/>
          </p:cNvSpPr>
          <p:nvPr/>
        </p:nvSpPr>
        <p:spPr bwMode="auto">
          <a:xfrm>
            <a:off x="3851721" y="9376419"/>
            <a:ext cx="2944479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971" tIns="47986" rIns="95971" bIns="47986" anchor="b"/>
          <a:lstStyle/>
          <a:p>
            <a:pPr algn="r" defTabSz="960438">
              <a:defRPr/>
            </a:pPr>
            <a:fld id="{59B04DBB-AB1A-432F-B370-319933DF0344}" type="slidenum">
              <a:rPr lang="en-GB" sz="1200">
                <a:solidFill>
                  <a:prstClr val="black"/>
                </a:solidFill>
                <a:latin typeface="Alte Haas Grotesk" pitchFamily="2" charset="0"/>
              </a:rPr>
              <a:pPr algn="r" defTabSz="960438">
                <a:defRPr/>
              </a:pPr>
              <a:t>17</a:t>
            </a:fld>
            <a:endParaRPr lang="en-GB" sz="1200">
              <a:solidFill>
                <a:prstClr val="black"/>
              </a:solidFill>
              <a:latin typeface="Alte Haas Grotesk" pitchFamily="2" charset="0"/>
            </a:endParaRPr>
          </a:p>
        </p:txBody>
      </p:sp>
      <p:sp>
        <p:nvSpPr>
          <p:cNvPr id="393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539" y="4689842"/>
            <a:ext cx="5434600" cy="4443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71" tIns="47986" rIns="95971" bIns="47986"/>
          <a:lstStyle/>
          <a:p>
            <a:pPr eaLnBrk="1" hangingPunct="1"/>
            <a:endParaRPr lang="de-DE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AEBFFB-2BA7-4D76-982C-D793CDD83168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7219" name="Rectangle 7"/>
          <p:cNvSpPr txBox="1">
            <a:spLocks noGrp="1" noChangeArrowheads="1"/>
          </p:cNvSpPr>
          <p:nvPr/>
        </p:nvSpPr>
        <p:spPr bwMode="auto">
          <a:xfrm>
            <a:off x="3851721" y="9376419"/>
            <a:ext cx="2944479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971" tIns="47986" rIns="95971" bIns="47986" anchor="b"/>
          <a:lstStyle/>
          <a:p>
            <a:pPr algn="r" defTabSz="960438">
              <a:defRPr/>
            </a:pPr>
            <a:fld id="{59B04DBB-AB1A-432F-B370-319933DF0344}" type="slidenum">
              <a:rPr lang="en-GB" sz="1200">
                <a:solidFill>
                  <a:prstClr val="black"/>
                </a:solidFill>
                <a:latin typeface="Alte Haas Grotesk" pitchFamily="2" charset="0"/>
              </a:rPr>
              <a:pPr algn="r" defTabSz="960438">
                <a:defRPr/>
              </a:pPr>
              <a:t>19</a:t>
            </a:fld>
            <a:endParaRPr lang="en-GB" sz="1200">
              <a:solidFill>
                <a:prstClr val="black"/>
              </a:solidFill>
              <a:latin typeface="Alte Haas Grotesk" pitchFamily="2" charset="0"/>
            </a:endParaRPr>
          </a:p>
        </p:txBody>
      </p:sp>
      <p:sp>
        <p:nvSpPr>
          <p:cNvPr id="3932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539" y="4689842"/>
            <a:ext cx="5434600" cy="4443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71" tIns="47986" rIns="95971" bIns="47986"/>
          <a:lstStyle/>
          <a:p>
            <a:pPr eaLnBrk="1" hangingPunct="1"/>
            <a:endParaRPr lang="de-DE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4709F120-5A73-4792-ACE6-F3D0B1AA9D69}" type="slidenum">
              <a:rPr lang="en-US" smtClean="0"/>
              <a:pPr eaLnBrk="1" hangingPunct="1"/>
              <a:t>24</a:t>
            </a:fld>
            <a:endParaRPr lang="en-US" smtClean="0"/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8688" y="738188"/>
            <a:ext cx="4941887" cy="3705225"/>
          </a:xfrm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0064" y="4688210"/>
            <a:ext cx="5437549" cy="444498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 txBox="1">
            <a:spLocks noGrp="1" noChangeArrowheads="1"/>
          </p:cNvSpPr>
          <p:nvPr/>
        </p:nvSpPr>
        <p:spPr bwMode="auto">
          <a:xfrm>
            <a:off x="3850197" y="9378077"/>
            <a:ext cx="2945873" cy="49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76" tIns="46989" rIns="93976" bIns="46989"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eaLnBrk="1" hangingPunct="1"/>
            <a:fld id="{D2CAC5D8-E4F2-4E83-AF3C-A9227CF00AAE}" type="slidenum">
              <a:rPr lang="ru-RU" sz="1200"/>
              <a:pPr algn="r" eaLnBrk="1" hangingPunct="1"/>
              <a:t>2</a:t>
            </a:fld>
            <a:endParaRPr lang="ru-RU" sz="1200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3450" y="742950"/>
            <a:ext cx="4930775" cy="36972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47" y="4688243"/>
            <a:ext cx="5438783" cy="444174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64EA8F-22E8-4975-8464-00535949BAA9}" type="slidenum">
              <a:rPr lang="en-GB" smtClean="0">
                <a:solidFill>
                  <a:prstClr val="black"/>
                </a:solidFill>
              </a:rPr>
              <a:pPr/>
              <a:t>3</a:t>
            </a:fld>
            <a:endParaRPr lang="en-GB" dirty="0" smtClean="0">
              <a:solidFill>
                <a:prstClr val="black"/>
              </a:solidFill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6625" y="741363"/>
            <a:ext cx="4930775" cy="3698875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8476" y="4690147"/>
            <a:ext cx="4980726" cy="4440805"/>
          </a:xfrm>
          <a:noFill/>
          <a:ln/>
        </p:spPr>
        <p:txBody>
          <a:bodyPr/>
          <a:lstStyle/>
          <a:p>
            <a:pPr defTabSz="907268" eaLnBrk="1" hangingPunct="1">
              <a:defRPr/>
            </a:pPr>
            <a:r>
              <a:rPr lang="en-US" dirty="0" smtClean="0">
                <a:latin typeface="Arial" charset="0"/>
              </a:rPr>
              <a:t>KELLY: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Across the brands history you’ll have seen a continued trend of successful innovation which has really changed the framework of the </a:t>
            </a:r>
            <a:r>
              <a:rPr lang="en-US" dirty="0" err="1" smtClean="0">
                <a:latin typeface="Arial" charset="0"/>
              </a:rPr>
              <a:t>haircare</a:t>
            </a:r>
            <a:r>
              <a:rPr lang="en-US" dirty="0" smtClean="0">
                <a:latin typeface="Arial" charset="0"/>
              </a:rPr>
              <a:t> category.  The key to this success has been built on a unique proposition.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E0B0A3-A9A3-465B-9672-742C57E4F342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688569"/>
            <a:ext cx="5438140" cy="4443960"/>
          </a:xfrm>
          <a:noFill/>
          <a:ln/>
        </p:spPr>
        <p:txBody>
          <a:bodyPr/>
          <a:lstStyle/>
          <a:p>
            <a:pPr defTabSz="907268" eaLnBrk="1" hangingPunct="1">
              <a:defRPr/>
            </a:pPr>
            <a:r>
              <a:rPr lang="en-US" dirty="0" smtClean="0">
                <a:latin typeface="Arial" charset="0"/>
              </a:rPr>
              <a:t>KELLY</a:t>
            </a:r>
          </a:p>
          <a:p>
            <a:pPr eaLnBrk="1" hangingPunct="1"/>
            <a:endParaRPr lang="en-GB" dirty="0" smtClean="0">
              <a:latin typeface="Arial" charset="0"/>
            </a:endParaRPr>
          </a:p>
          <a:p>
            <a:pPr eaLnBrk="1" hangingPunct="1"/>
            <a:r>
              <a:rPr lang="en-GB" dirty="0" smtClean="0">
                <a:latin typeface="Arial" charset="0"/>
              </a:rPr>
              <a:t>We combine this insight and bring it to life with our R&amp;D team who then spend millions each year developing technologies to launch products which are genuinely superior to any other on the market.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05E5C9-6294-4041-AD20-9DC3AFF216E2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 dirty="0" smtClean="0">
              <a:solidFill>
                <a:prstClr val="black"/>
              </a:solidFill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768" y="4688569"/>
            <a:ext cx="5438140" cy="4443960"/>
          </a:xfrm>
          <a:noFill/>
          <a:ln/>
        </p:spPr>
        <p:txBody>
          <a:bodyPr/>
          <a:lstStyle/>
          <a:p>
            <a:pPr defTabSz="907268" eaLnBrk="1" hangingPunct="1">
              <a:defRPr/>
            </a:pPr>
            <a:r>
              <a:rPr lang="en-US" dirty="0" smtClean="0">
                <a:latin typeface="Arial" charset="0"/>
              </a:rPr>
              <a:t>KELLY</a:t>
            </a:r>
          </a:p>
          <a:p>
            <a:pPr eaLnBrk="1" hangingPunct="1"/>
            <a:endParaRPr lang="en-GB" dirty="0" smtClean="0">
              <a:latin typeface="Arial" charset="0"/>
            </a:endParaRPr>
          </a:p>
          <a:p>
            <a:pPr eaLnBrk="1" hangingPunct="1"/>
            <a:r>
              <a:rPr lang="en-GB" dirty="0" smtClean="0">
                <a:latin typeface="Arial" charset="0"/>
              </a:rPr>
              <a:t>Richard &amp; Judy story here</a:t>
            </a: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9pPr>
          </a:lstStyle>
          <a:p>
            <a:pPr eaLnBrk="1" hangingPunct="1"/>
            <a:fld id="{E09A7709-2373-44CC-8A9F-4E3F863890C8}" type="slidenum">
              <a:rPr lang="en-US" altLang="ja-JP" smtClean="0">
                <a:solidFill>
                  <a:srgbClr val="000000"/>
                </a:solidFill>
              </a:rPr>
              <a:pPr eaLnBrk="1" hangingPunct="1"/>
              <a:t>7</a:t>
            </a:fld>
            <a:endParaRPr lang="en-US" altLang="ja-JP" dirty="0" smtClean="0">
              <a:solidFill>
                <a:srgbClr val="000000"/>
              </a:solidFill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ja-JP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54F4DA-8577-45CE-90AC-4830E4DD1B59}" type="slidenum">
              <a:rPr lang="en-US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23907" name="Rectangle 7"/>
          <p:cNvSpPr txBox="1">
            <a:spLocks noGrp="1" noChangeArrowheads="1"/>
          </p:cNvSpPr>
          <p:nvPr/>
        </p:nvSpPr>
        <p:spPr bwMode="auto">
          <a:xfrm>
            <a:off x="3850245" y="9374786"/>
            <a:ext cx="2945955" cy="496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186" tIns="45094" rIns="90186" bIns="45094" anchor="b"/>
          <a:lstStyle/>
          <a:p>
            <a:pPr algn="r" defTabSz="901463">
              <a:defRPr/>
            </a:pPr>
            <a:fld id="{CFEF1A5B-417A-4A87-BC8A-3BE5F749C393}" type="slidenum">
              <a:rPr lang="en-US" sz="1100">
                <a:solidFill>
                  <a:prstClr val="black"/>
                </a:solidFill>
                <a:latin typeface="Arial" charset="0"/>
                <a:ea typeface="+mn-ea"/>
              </a:rPr>
              <a:pPr algn="r" defTabSz="901463">
                <a:defRPr/>
              </a:pPr>
              <a:t>8</a:t>
            </a:fld>
            <a:endParaRPr lang="en-US" sz="11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3881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36600"/>
            <a:ext cx="4937125" cy="3702050"/>
          </a:xfrm>
          <a:ln/>
        </p:spPr>
      </p:sp>
      <p:sp>
        <p:nvSpPr>
          <p:cNvPr id="388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488" y="4689842"/>
            <a:ext cx="5428699" cy="444498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86" tIns="45094" rIns="90186" bIns="45094"/>
          <a:lstStyle/>
          <a:p>
            <a:pPr eaLnBrk="1" hangingPunct="1"/>
            <a:r>
              <a:rPr lang="en-GB" dirty="0" smtClean="0">
                <a:latin typeface="Arial" pitchFamily="34" charset="0"/>
              </a:rPr>
              <a:t>UK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itchFamily="34" charset="0"/>
              </a:rPr>
              <a:t>2011 </a:t>
            </a:r>
            <a:r>
              <a:rPr lang="en-US" sz="1200" i="1" dirty="0" smtClean="0">
                <a:latin typeface="Calibri" pitchFamily="34" charset="0"/>
              </a:rPr>
              <a:t>Brides Magazine</a:t>
            </a:r>
            <a:r>
              <a:rPr lang="en-US" sz="1200" dirty="0" smtClean="0">
                <a:latin typeface="Calibri" pitchFamily="34" charset="0"/>
              </a:rPr>
              <a:t> Beauty Awards | Reader's Choice</a:t>
            </a:r>
            <a:br>
              <a:rPr lang="en-US" sz="1200" dirty="0" smtClean="0">
                <a:latin typeface="Calibri" pitchFamily="34" charset="0"/>
              </a:rPr>
            </a:br>
            <a:r>
              <a:rPr lang="en-US" sz="1200" dirty="0" smtClean="0">
                <a:latin typeface="Calibri" pitchFamily="34" charset="0"/>
              </a:rPr>
              <a:t>2011 </a:t>
            </a:r>
            <a:r>
              <a:rPr lang="en-US" sz="1200" i="1" dirty="0" smtClean="0">
                <a:latin typeface="Calibri" pitchFamily="34" charset="0"/>
              </a:rPr>
              <a:t>Family Circle</a:t>
            </a:r>
            <a:r>
              <a:rPr lang="en-US" sz="1200" dirty="0" smtClean="0">
                <a:latin typeface="Calibri" pitchFamily="34" charset="0"/>
              </a:rPr>
              <a:t> | Circle of Excellence Award</a:t>
            </a:r>
            <a:br>
              <a:rPr lang="en-US" sz="1200" dirty="0" smtClean="0">
                <a:latin typeface="Calibri" pitchFamily="34" charset="0"/>
              </a:rPr>
            </a:br>
            <a:r>
              <a:rPr lang="en-US" sz="1200" dirty="0" smtClean="0">
                <a:latin typeface="Calibri" pitchFamily="34" charset="0"/>
              </a:rPr>
              <a:t>2011 </a:t>
            </a:r>
            <a:r>
              <a:rPr lang="en-US" sz="1200" i="1" dirty="0" smtClean="0">
                <a:latin typeface="Calibri" pitchFamily="34" charset="0"/>
              </a:rPr>
              <a:t>InStyle</a:t>
            </a:r>
            <a:r>
              <a:rPr lang="en-US" sz="1200" dirty="0" smtClean="0">
                <a:latin typeface="Calibri" pitchFamily="34" charset="0"/>
              </a:rPr>
              <a:t> Best Beauty Buys | Best Anti-Frizz Product</a:t>
            </a:r>
            <a:endParaRPr lang="de-DE" sz="1200" dirty="0" smtClean="0">
              <a:latin typeface="Calibri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itchFamily="34" charset="0"/>
              </a:rPr>
              <a:t/>
            </a:r>
            <a:br>
              <a:rPr lang="en-US" sz="1200" dirty="0" smtClean="0">
                <a:latin typeface="Calibri" pitchFamily="34" charset="0"/>
              </a:rPr>
            </a:br>
            <a:r>
              <a:rPr lang="en-US" sz="1200" dirty="0" smtClean="0">
                <a:latin typeface="Calibri" pitchFamily="34" charset="0"/>
              </a:rPr>
              <a:t>2011 </a:t>
            </a:r>
            <a:r>
              <a:rPr lang="en-US" sz="1200" i="1" dirty="0" smtClean="0">
                <a:latin typeface="Calibri" pitchFamily="34" charset="0"/>
              </a:rPr>
              <a:t>Redbook</a:t>
            </a:r>
            <a:r>
              <a:rPr lang="en-US" sz="1200" dirty="0" smtClean="0">
                <a:latin typeface="Calibri" pitchFamily="34" charset="0"/>
              </a:rPr>
              <a:t> MVP Awards | Best Flyaway Fighter</a:t>
            </a:r>
            <a:endParaRPr lang="de-DE" sz="1200" dirty="0" smtClean="0">
              <a:latin typeface="Calibri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itchFamily="34" charset="0"/>
              </a:rPr>
              <a:t>2011 </a:t>
            </a:r>
            <a:r>
              <a:rPr lang="en-US" sz="1200" i="1" dirty="0" smtClean="0">
                <a:latin typeface="Calibri" pitchFamily="34" charset="0"/>
              </a:rPr>
              <a:t>Women's Health</a:t>
            </a:r>
            <a:r>
              <a:rPr lang="en-US" sz="1200" dirty="0" smtClean="0">
                <a:latin typeface="Calibri" pitchFamily="34" charset="0"/>
              </a:rPr>
              <a:t> Beauty All-Stars Cure-Enhancing Shaping Product | Editor's Picks</a:t>
            </a:r>
            <a:endParaRPr lang="de-DE" sz="1200" dirty="0" smtClean="0">
              <a:latin typeface="Calibri" pitchFamily="34" charset="0"/>
            </a:endParaRPr>
          </a:p>
          <a:p>
            <a:pPr eaLnBrk="1" hangingPunct="1"/>
            <a:endParaRPr lang="en-GB" dirty="0" smtClean="0">
              <a:latin typeface="Arial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 smtClean="0">
                <a:latin typeface="Calibri" pitchFamily="34" charset="0"/>
              </a:rPr>
              <a:t>2011 </a:t>
            </a:r>
            <a:r>
              <a:rPr lang="de-DE" sz="1200" i="1" dirty="0" smtClean="0">
                <a:latin typeface="Calibri" pitchFamily="34" charset="0"/>
              </a:rPr>
              <a:t>ELLE</a:t>
            </a:r>
            <a:r>
              <a:rPr lang="de-DE" sz="1200" dirty="0" smtClean="0">
                <a:latin typeface="Calibri" pitchFamily="34" charset="0"/>
              </a:rPr>
              <a:t> Beauty Genius Award | Product Innovation</a:t>
            </a:r>
            <a:br>
              <a:rPr lang="de-DE" sz="1200" dirty="0" smtClean="0">
                <a:latin typeface="Calibri" pitchFamily="34" charset="0"/>
              </a:rPr>
            </a:br>
            <a:r>
              <a:rPr lang="de-DE" sz="1200" dirty="0" smtClean="0">
                <a:latin typeface="Calibri" pitchFamily="34" charset="0"/>
              </a:rPr>
              <a:t>2011 </a:t>
            </a:r>
            <a:r>
              <a:rPr lang="de-DE" sz="1200" i="1" dirty="0" smtClean="0">
                <a:latin typeface="Calibri" pitchFamily="34" charset="0"/>
              </a:rPr>
              <a:t>Star</a:t>
            </a:r>
            <a:r>
              <a:rPr lang="de-DE" sz="1200" dirty="0" smtClean="0">
                <a:latin typeface="Calibri" pitchFamily="34" charset="0"/>
              </a:rPr>
              <a:t> Beauty Award | Best Frizz-Tamer</a:t>
            </a:r>
          </a:p>
          <a:p>
            <a:pPr eaLnBrk="1" hangingPunct="1"/>
            <a:endParaRPr lang="en-GB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83DE59-9AED-49E9-9FFE-97073E207946}" type="slidenum">
              <a:rPr lang="en-GB" smtClean="0">
                <a:solidFill>
                  <a:prstClr val="black"/>
                </a:solidFill>
              </a:rPr>
              <a:pPr/>
              <a:t>11</a:t>
            </a:fld>
            <a:endParaRPr lang="en-GB" smtClean="0">
              <a:solidFill>
                <a:prstClr val="black"/>
              </a:solidFill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07268" eaLnBrk="1" hangingPunct="1">
              <a:defRPr/>
            </a:pPr>
            <a:r>
              <a:rPr lang="en-US" dirty="0" smtClean="0">
                <a:latin typeface="Arial" charset="0"/>
              </a:rPr>
              <a:t>KELLY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JF bring is structured on transformational solutions tailored by </a:t>
            </a:r>
            <a:r>
              <a:rPr lang="en-US" dirty="0" err="1" smtClean="0">
                <a:latin typeface="Arial" charset="0"/>
              </a:rPr>
              <a:t>hairtype</a:t>
            </a:r>
            <a:r>
              <a:rPr lang="en-US" dirty="0" smtClean="0">
                <a:latin typeface="Arial" charset="0"/>
              </a:rPr>
              <a:t> or </a:t>
            </a:r>
            <a:r>
              <a:rPr lang="en-US" dirty="0" err="1" smtClean="0">
                <a:latin typeface="Arial" charset="0"/>
              </a:rPr>
              <a:t>colour</a:t>
            </a:r>
            <a:r>
              <a:rPr lang="en-US" dirty="0" smtClean="0">
                <a:latin typeface="Arial" charset="0"/>
              </a:rPr>
              <a:t>.  To deliver a true transformation you need to understand the starting point and barriers to achieving the look women want.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And you’ll see for the most part we are #1 or a key performer in each segment in which we operate.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381A14-28E2-496A-AC19-84CE12087C5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8243" name="Rectangle 7"/>
          <p:cNvSpPr txBox="1">
            <a:spLocks noGrp="1" noChangeArrowheads="1"/>
          </p:cNvSpPr>
          <p:nvPr/>
        </p:nvSpPr>
        <p:spPr bwMode="auto">
          <a:xfrm>
            <a:off x="3851721" y="9376419"/>
            <a:ext cx="2944479" cy="49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971" tIns="47986" rIns="95971" bIns="47986" anchor="b"/>
          <a:lstStyle/>
          <a:p>
            <a:pPr algn="r" defTabSz="960438">
              <a:defRPr/>
            </a:pPr>
            <a:fld id="{DA9C3D68-A9D7-44D5-9BDA-58FEA91C53CC}" type="slidenum">
              <a:rPr lang="en-GB" sz="1200">
                <a:solidFill>
                  <a:prstClr val="black"/>
                </a:solidFill>
                <a:latin typeface="Alte Haas Grotesk" pitchFamily="2" charset="0"/>
              </a:rPr>
              <a:pPr algn="r" defTabSz="960438">
                <a:defRPr/>
              </a:pPr>
              <a:t>13</a:t>
            </a:fld>
            <a:endParaRPr lang="en-GB" sz="1200">
              <a:solidFill>
                <a:prstClr val="black"/>
              </a:solidFill>
              <a:latin typeface="Alte Haas Grotesk" pitchFamily="2" charset="0"/>
            </a:endParaRPr>
          </a:p>
        </p:txBody>
      </p:sp>
      <p:sp>
        <p:nvSpPr>
          <p:cNvPr id="395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1539" y="4689842"/>
            <a:ext cx="5434600" cy="4443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971" tIns="47986" rIns="95971" bIns="47986"/>
          <a:lstStyle/>
          <a:p>
            <a:pPr eaLnBrk="1" hangingPunct="1"/>
            <a:endParaRPr lang="de-DE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4488" y="214313"/>
            <a:ext cx="6894512" cy="533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14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36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88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28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64F91-8FE4-4EEB-B406-3BD08FB3C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12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E3600E-C502-45F6-B951-FCA93252F5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60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07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278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AFD0A-5474-434F-A1F5-9D4FDC0A620C}" type="datetime1">
              <a:rPr lang="ja-JP" altLang="de-DE"/>
              <a:pPr>
                <a:defRPr/>
              </a:pPr>
              <a:t>2014/3/12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FB5BC-D854-45F1-9EBA-8B7D83748D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86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592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9498F2-576E-473D-985C-14CF30C0F253}" type="datetimeFigureOut">
              <a:rPr lang="uk-UA" smtClean="0"/>
              <a:t>12/03/2014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FF278D9-A264-47E0-8D4A-5CFCA908CFD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5370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1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42520" y="126876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5512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9906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157C769B-3E5C-434A-9A51-EDD921CF6DB9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0AABD40-0348-41ED-8B4B-B268F9E28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9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fld id="{A5E302E1-315D-4C68-9600-8F6D412915F0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fld id="{BA61EB03-64ED-43E2-890E-6CC9710B48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4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87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21A35CE2-7A00-4521-AD38-BB38E17C2FF1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751C23D3-C4DC-42C6-8321-110CFB0BB8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5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8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B3755516-2A76-4111-991E-5C87819D3248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283CB359-D2F1-4216-B8FC-24F7D62199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951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3E9A3FD5-98C1-46C4-B0E2-B06784457031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26A15AD4-9F64-4B42-B2F0-7CD701B9D2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70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4E6CB51D-4C18-4C95-B9F1-B51A7A0CA749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DE36F100-FE9F-4EE7-B7B6-565C83695F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70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19D19B3E-C926-4A4B-9840-EFB7C39786F8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69056A7-3736-43BA-AB62-BCC4CAFA6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4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14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6D69DFB-FD51-451D-950D-49063DB55B0C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8652DB86-5736-4B38-9F1C-A3099DAFB8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74BDB950-2C08-4826-AB27-A8681FA3EC12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6117E0CD-A8F4-42FE-8FD3-65FCEDC22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30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8416AB9-05A0-4CED-86AA-61BCD75C7CE3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B16FF4E7-81FD-4124-934D-A672BB63FE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BAFA0891-0F0C-4337-A0F1-E20785371926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F24032D-9761-45B9-BB97-F8268E22B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17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18F259DB-8F93-409F-BE19-42E4CFE6D9DD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573AAFE-06B0-46F9-A02F-4C257CCB0B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425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0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0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9104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A6D3-BF82-476C-A025-6E3B30D2E67B}" type="datetimeFigureOut">
              <a:rPr lang="en-US" smtClean="0"/>
              <a:pPr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C65E-E9D7-49A7-8BAC-4C84F8121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15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0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12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2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F2D03F16-0054-4CA6-A84F-D363BEB3BD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53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9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1FF77A6-2B53-4091-86C4-45B075F5CA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17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96B9B1A3-DD48-4D8E-A553-2A5D619F9D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228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467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371600" y="63246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87F5F-D060-4C4B-8646-5A8F2941D0BF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918DD8-81C0-4755-909A-11460AB786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16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C49A40C8-0212-438D-83BF-180344F0FF4A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B4C5F3ED-92C7-407B-B399-19E9097F23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42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95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14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5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A7AD4774-A716-4FE1-9F03-018DEE82A4CD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7C155FA1-8EDF-47A3-9D3E-D5EE577CAC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6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854" y="361950"/>
            <a:ext cx="6775450" cy="438150"/>
          </a:xfrm>
        </p:spPr>
        <p:txBody>
          <a:bodyPr/>
          <a:lstStyle>
            <a:lvl1pPr>
              <a:defRPr b="1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38" y="1268413"/>
            <a:ext cx="8690006" cy="474594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32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9"/>
          <p:cNvSpPr>
            <a:spLocks noChangeShapeType="1"/>
          </p:cNvSpPr>
          <p:nvPr userDrawn="1"/>
        </p:nvSpPr>
        <p:spPr bwMode="auto">
          <a:xfrm>
            <a:off x="287338" y="5365750"/>
            <a:ext cx="4538662" cy="0"/>
          </a:xfrm>
          <a:prstGeom prst="line">
            <a:avLst/>
          </a:prstGeom>
          <a:noFill/>
          <a:ln w="31750">
            <a:solidFill>
              <a:srgbClr val="00B7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GB" dirty="0">
              <a:solidFill>
                <a:srgbClr val="615E5B"/>
              </a:solidFill>
              <a:latin typeface="Arial"/>
              <a:ea typeface="ＭＳ Ｐゴシック" charset="0"/>
            </a:endParaRPr>
          </a:p>
        </p:txBody>
      </p:sp>
      <p:pic>
        <p:nvPicPr>
          <p:cNvPr id="13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5290" y="2960774"/>
            <a:ext cx="302641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38" y="4617856"/>
            <a:ext cx="4552773" cy="690563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38" y="5461348"/>
            <a:ext cx="4552773" cy="767024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7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4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2646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784" y="1295816"/>
            <a:ext cx="4220295" cy="47500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183" y="1295816"/>
            <a:ext cx="4220295" cy="47500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71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280" y="1251721"/>
            <a:ext cx="4263776" cy="66924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280" y="1891483"/>
            <a:ext cx="4263776" cy="4133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6015" y="1251721"/>
            <a:ext cx="4265451" cy="66924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015" y="1891483"/>
            <a:ext cx="4265451" cy="4133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167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81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533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9"/>
          <p:cNvSpPr>
            <a:spLocks noChangeShapeType="1"/>
          </p:cNvSpPr>
          <p:nvPr userDrawn="1"/>
        </p:nvSpPr>
        <p:spPr bwMode="auto">
          <a:xfrm>
            <a:off x="287338" y="5365750"/>
            <a:ext cx="4538662" cy="0"/>
          </a:xfrm>
          <a:prstGeom prst="line">
            <a:avLst/>
          </a:prstGeom>
          <a:noFill/>
          <a:ln w="31750">
            <a:solidFill>
              <a:srgbClr val="00B796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 algn="ctr">
              <a:defRPr/>
            </a:pPr>
            <a:endParaRPr lang="en-GB" dirty="0">
              <a:solidFill>
                <a:srgbClr val="615E5B"/>
              </a:solidFill>
              <a:latin typeface="Arial"/>
              <a:ea typeface="ＭＳ Ｐゴシック" charset="0"/>
            </a:endParaRPr>
          </a:p>
        </p:txBody>
      </p:sp>
      <p:pic>
        <p:nvPicPr>
          <p:cNvPr id="5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50" y="2960688"/>
            <a:ext cx="302577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338" y="4617856"/>
            <a:ext cx="4552773" cy="690563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338" y="5461348"/>
            <a:ext cx="4552773" cy="767024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481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7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42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902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784" y="1295816"/>
            <a:ext cx="4220295" cy="47500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0183" y="1295816"/>
            <a:ext cx="4220295" cy="475003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6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280" y="1251721"/>
            <a:ext cx="4263776" cy="66924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280" y="1891483"/>
            <a:ext cx="4263776" cy="4133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6015" y="1251721"/>
            <a:ext cx="4265451" cy="66924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015" y="1891483"/>
            <a:ext cx="4265451" cy="4133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317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66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517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0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592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910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2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69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A213-2229-4E3B-88DB-BBBBC91FC6BF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12.03.2014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EECE-439F-482E-B0E1-D81A74BAEEBB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05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5A213-2229-4E3B-88DB-BBBBC91FC6BF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12.03.2014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9EECE-439F-482E-B0E1-D81A74BAEEBB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0911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4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21A35CE2-7A00-4521-AD38-BB38E17C2FF1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751C23D3-C4DC-42C6-8321-110CFB0BB8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5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19D19B3E-C926-4A4B-9840-EFB7C39786F8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69056A7-3736-43BA-AB62-BCC4CAFA62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4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70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06D69DFB-FD51-451D-950D-49063DB55B0C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8652DB86-5736-4B38-9F1C-A3099DAFB8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60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648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81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fld id="{B75D210D-6CE4-40C1-A0B5-BF75C37977EB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ＭＳ Ｐゴシック" pitchFamily="34" charset="-128"/>
              </a:defRPr>
            </a:lvl1pPr>
          </a:lstStyle>
          <a:p>
            <a:pPr>
              <a:defRPr/>
            </a:pPr>
            <a:fld id="{C740BC09-6B83-48F6-B30B-1CF97C494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7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C15332-A764-4009-97CE-DE8C526CD609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F6718-EA71-4634-88F3-46B3793469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6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72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E1909-385F-4784-82C9-B51B0E5160BF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9DFA1-9308-4E18-B53D-71877768A1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36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82575"/>
            <a:ext cx="8628063" cy="114458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85750" y="1608138"/>
            <a:ext cx="8628063" cy="206216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5750" y="3822700"/>
            <a:ext cx="8628063" cy="20621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09920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04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21A35CE2-7A00-4521-AD38-BB38E17C2FF1}" type="datetimeFigureOut">
              <a:rPr lang="en-US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MS PGothic" pitchFamily="34" charset="-128"/>
              </a:defRPr>
            </a:lvl1pPr>
          </a:lstStyle>
          <a:p>
            <a:pPr>
              <a:defRPr/>
            </a:pPr>
            <a:fld id="{751C23D3-C4DC-42C6-8321-110CFB0BB8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25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368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001000" cy="63976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971800" y="1600200"/>
            <a:ext cx="6019800" cy="4953000"/>
          </a:xfrm>
        </p:spPr>
        <p:txBody>
          <a:bodyPr/>
          <a:lstStyle>
            <a:lvl1pPr marL="457200" indent="-457200">
              <a:buFont typeface="Wingdings" pitchFamily="2" charset="2"/>
              <a:buChar char="§"/>
              <a:defRPr sz="2200"/>
            </a:lvl1pPr>
            <a:lvl2pPr marL="914400" indent="-457200">
              <a:buFont typeface="Wingdings" pitchFamily="2" charset="2"/>
              <a:buChar char="§"/>
              <a:defRPr sz="2200"/>
            </a:lvl2pPr>
            <a:lvl3pPr marL="1371600" indent="-457200">
              <a:buFont typeface="Wingdings" pitchFamily="2" charset="2"/>
              <a:buChar char="§"/>
              <a:defRPr sz="2200"/>
            </a:lvl3pPr>
            <a:lvl4pPr marL="1828800" indent="-457200">
              <a:buFont typeface="Wingdings" pitchFamily="2" charset="2"/>
              <a:buChar char="§"/>
              <a:defRPr sz="2200"/>
            </a:lvl4pPr>
            <a:lvl5pPr marL="2286000" indent="-457200">
              <a:buFont typeface="Wingdings" pitchFamily="2" charset="2"/>
              <a:buChar char="§"/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6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3328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0200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4461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1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1247165"/>
            <a:ext cx="8229600" cy="4191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0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F375D-FF22-4476-9D67-8543B6771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8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1760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46777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1442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3511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1175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3909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9189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05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0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56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55.xml"/><Relationship Id="rId9" Type="http://schemas.openxmlformats.org/officeDocument/2006/relationships/image" Target="../media/image12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heme" Target="../theme/theme13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62.xml"/><Relationship Id="rId9" Type="http://schemas.openxmlformats.org/officeDocument/2006/relationships/image" Target="../media/image12.jpe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6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6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6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2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4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8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Rectangle 122"/>
          <p:cNvSpPr>
            <a:spLocks noChangeArrowheads="1"/>
          </p:cNvSpPr>
          <p:nvPr userDrawn="1"/>
        </p:nvSpPr>
        <p:spPr bwMode="auto">
          <a:xfrm>
            <a:off x="0" y="0"/>
            <a:ext cx="9144000" cy="1000125"/>
          </a:xfrm>
          <a:prstGeom prst="rect">
            <a:avLst/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 anchor="ctr"/>
          <a:lstStyle/>
          <a:p>
            <a:pPr>
              <a:defRPr/>
            </a:pPr>
            <a:endParaRPr lang="en-GB">
              <a:latin typeface="Calibri" pitchFamily="34" charset="0"/>
              <a:ea typeface="ヒラギノ角ゴ Pro W3" pitchFamily="-128" charset="-128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4488" y="214313"/>
            <a:ext cx="6553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TITLE STYLE</a:t>
            </a:r>
          </a:p>
        </p:txBody>
      </p:sp>
      <p:sp>
        <p:nvSpPr>
          <p:cNvPr id="1148" name="Text Box 124"/>
          <p:cNvSpPr txBox="1">
            <a:spLocks noChangeArrowheads="1"/>
          </p:cNvSpPr>
          <p:nvPr userDrawn="1"/>
        </p:nvSpPr>
        <p:spPr bwMode="auto">
          <a:xfrm>
            <a:off x="7227888" y="6473825"/>
            <a:ext cx="1916112" cy="34073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1600">
              <a:latin typeface="Calibri" pitchFamily="34" charset="0"/>
              <a:ea typeface="+mn-ea"/>
            </a:endParaRP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4488" y="1143000"/>
            <a:ext cx="8513762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pic>
        <p:nvPicPr>
          <p:cNvPr id="9" name="Picture 8" descr="JF Logo 300dpi RGB"/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88" y="143308"/>
            <a:ext cx="1916112" cy="694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669" r:id="rId1"/>
    <p:sldLayoutId id="2147489200" r:id="rId2"/>
    <p:sldLayoutId id="2147489201" r:id="rId3"/>
    <p:sldLayoutId id="2147489202" r:id="rId4"/>
    <p:sldLayoutId id="2147489203" r:id="rId5"/>
    <p:sldLayoutId id="2147489204" r:id="rId6"/>
    <p:sldLayoutId id="2147489205" r:id="rId7"/>
    <p:sldLayoutId id="2147489206" r:id="rId8"/>
    <p:sldLayoutId id="2147489207" r:id="rId9"/>
    <p:sldLayoutId id="2147489208" r:id="rId10"/>
    <p:sldLayoutId id="2147489209" r:id="rId11"/>
    <p:sldLayoutId id="2147489210" r:id="rId12"/>
    <p:sldLayoutId id="2147489211" r:id="rId13"/>
    <p:sldLayoutId id="2147489212" r:id="rId14"/>
    <p:sldLayoutId id="2147489213" r:id="rId15"/>
    <p:sldLayoutId id="2147489214" r:id="rId16"/>
    <p:sldLayoutId id="2147489215" r:id="rId17"/>
    <p:sldLayoutId id="2147489279" r:id="rId18"/>
    <p:sldLayoutId id="2147489280" r:id="rId19"/>
    <p:sldLayoutId id="2147489281" r:id="rId20"/>
    <p:sldLayoutId id="2147489282" r:id="rId21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71463" indent="-271463" algn="l" rtl="0" eaLnBrk="0" fontAlgn="base" hangingPunct="0">
        <a:spcBef>
          <a:spcPts val="0"/>
        </a:spcBef>
        <a:spcAft>
          <a:spcPts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36575" indent="-292100" algn="l" rtl="0" eaLnBrk="0" fontAlgn="base" hangingPunct="0">
        <a:spcBef>
          <a:spcPts val="0"/>
        </a:spcBef>
        <a:spcAft>
          <a:spcPts val="0"/>
        </a:spcAft>
        <a:buClr>
          <a:schemeClr val="tx1"/>
        </a:buClr>
        <a:buChar char="–"/>
        <a:defRPr sz="2800">
          <a:solidFill>
            <a:schemeClr val="tx1"/>
          </a:solidFill>
          <a:latin typeface="Calibri" pitchFamily="34" charset="0"/>
          <a:cs typeface="+mn-cs"/>
        </a:defRPr>
      </a:lvl2pPr>
      <a:lvl3pPr marL="809625" indent="-322263" algn="l" rtl="0" eaLnBrk="0" fontAlgn="base" hangingPunct="0">
        <a:spcBef>
          <a:spcPts val="0"/>
        </a:spcBef>
        <a:spcAft>
          <a:spcPts val="0"/>
        </a:spcAft>
        <a:buClr>
          <a:schemeClr val="tx1"/>
        </a:buClr>
        <a:buChar char="–"/>
        <a:defRPr sz="1600">
          <a:solidFill>
            <a:schemeClr val="tx1"/>
          </a:solidFill>
          <a:latin typeface="Calibri" pitchFamily="34" charset="0"/>
          <a:cs typeface="+mn-cs"/>
        </a:defRPr>
      </a:lvl3pPr>
      <a:lvl4pPr marL="1077913" indent="-334963" algn="l" rtl="0" eaLnBrk="0" fontAlgn="base" hangingPunct="0">
        <a:spcBef>
          <a:spcPts val="0"/>
        </a:spcBef>
        <a:spcAft>
          <a:spcPts val="0"/>
        </a:spcAft>
        <a:buClr>
          <a:schemeClr val="tx1"/>
        </a:buClr>
        <a:buChar char="–"/>
        <a:defRPr sz="1400">
          <a:solidFill>
            <a:schemeClr val="tx1"/>
          </a:solidFill>
          <a:latin typeface="Calibri" pitchFamily="34" charset="0"/>
          <a:cs typeface="+mn-cs"/>
        </a:defRPr>
      </a:lvl4pPr>
      <a:lvl5pPr marL="1438275" indent="-366713" algn="l" rtl="0" eaLnBrk="0" fontAlgn="base" hangingPunct="0">
        <a:spcBef>
          <a:spcPts val="0"/>
        </a:spcBef>
        <a:spcAft>
          <a:spcPts val="0"/>
        </a:spcAft>
        <a:buClr>
          <a:schemeClr val="tx1"/>
        </a:buClr>
        <a:buChar char="–"/>
        <a:defRPr sz="1200">
          <a:solidFill>
            <a:schemeClr val="tx1"/>
          </a:solidFill>
          <a:latin typeface="Calibri" pitchFamily="34" charset="0"/>
          <a:cs typeface="+mn-cs"/>
        </a:defRPr>
      </a:lvl5pPr>
      <a:lvl6pPr marL="1895475" indent="-366713" algn="l" rtl="0" fontAlgn="base">
        <a:spcBef>
          <a:spcPct val="20000"/>
        </a:spcBef>
        <a:spcAft>
          <a:spcPct val="2000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cs typeface="+mn-cs"/>
        </a:defRPr>
      </a:lvl6pPr>
      <a:lvl7pPr marL="2352675" indent="-366713" algn="l" rtl="0" fontAlgn="base">
        <a:spcBef>
          <a:spcPct val="20000"/>
        </a:spcBef>
        <a:spcAft>
          <a:spcPct val="2000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cs typeface="+mn-cs"/>
        </a:defRPr>
      </a:lvl7pPr>
      <a:lvl8pPr marL="2809875" indent="-366713" algn="l" rtl="0" fontAlgn="base">
        <a:spcBef>
          <a:spcPct val="20000"/>
        </a:spcBef>
        <a:spcAft>
          <a:spcPct val="2000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cs typeface="+mn-cs"/>
        </a:defRPr>
      </a:lvl8pPr>
      <a:lvl9pPr marL="3267075" indent="-366713" algn="l" rtl="0" fontAlgn="base">
        <a:spcBef>
          <a:spcPct val="20000"/>
        </a:spcBef>
        <a:spcAft>
          <a:spcPct val="2000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6" descr="FE_Title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25"/>
          <a:stretch/>
        </p:blipFill>
        <p:spPr bwMode="auto">
          <a:xfrm>
            <a:off x="0" y="0"/>
            <a:ext cx="9220200" cy="117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27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F277B845-A5DB-4EA7-881B-021328FF35C4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5B8C3237-8A19-4B31-B03A-3AADE6B8D5E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878" r:id="rId1"/>
    <p:sldLayoutId id="2147488883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7" descr="Template [更新済み]-10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307975"/>
            <a:ext cx="8162925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361950"/>
            <a:ext cx="67754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ja-JP" dirty="0" smtClean="0"/>
              <a:t>TITLE</a:t>
            </a:r>
            <a:endParaRPr lang="ja-JP" altLang="en-US" dirty="0" smtClean="0"/>
          </a:p>
        </p:txBody>
      </p:sp>
      <p:sp>
        <p:nvSpPr>
          <p:cNvPr id="2052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TEXT</a:t>
            </a:r>
            <a:endParaRPr lang="ja-JP" altLang="en-US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B355E23-BA95-4553-B360-68376F62AA04}" type="datetime1">
              <a:rPr lang="ja-JP" altLang="de-DE"/>
              <a:pPr>
                <a:defRPr/>
              </a:pPr>
              <a:t>2014/3/12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3F5A9E5-7FB6-4E95-A3A9-35EDD1D4126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380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13" r:id="rId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2800" b="1" kern="1200">
          <a:solidFill>
            <a:schemeClr val="tx1"/>
          </a:solidFill>
          <a:latin typeface="+mj-lt"/>
          <a:ea typeface="MS PGothic" pitchFamily="34" charset="-128"/>
          <a:cs typeface="ＭＳ Ｐゴシック" pitchFamily="50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Calibri" charset="0"/>
          <a:ea typeface="MS PGothic" pitchFamily="34" charset="-128"/>
          <a:cs typeface="ＭＳ Ｐゴシック" pitchFamily="50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Calibri" charset="0"/>
          <a:ea typeface="MS PGothic" pitchFamily="34" charset="-128"/>
          <a:cs typeface="ＭＳ Ｐゴシック" pitchFamily="50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Calibri" charset="0"/>
          <a:ea typeface="MS PGothic" pitchFamily="34" charset="-128"/>
          <a:cs typeface="ＭＳ Ｐゴシック" pitchFamily="50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Calibri" charset="0"/>
          <a:ea typeface="MS PGothic" pitchFamily="34" charset="-128"/>
          <a:cs typeface="ＭＳ Ｐゴシック" pitchFamily="50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1700">
          <a:solidFill>
            <a:schemeClr val="tx1"/>
          </a:solidFill>
          <a:latin typeface="Calibri" charset="0"/>
          <a:ea typeface="ＭＳ Ｐゴシック" pitchFamily="50" charset="-128"/>
          <a:cs typeface="ＭＳ Ｐゴシック" pitchFamily="50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1700">
          <a:solidFill>
            <a:schemeClr val="tx1"/>
          </a:solidFill>
          <a:latin typeface="Calibri" charset="0"/>
          <a:ea typeface="ＭＳ Ｐゴシック" pitchFamily="50" charset="-128"/>
          <a:cs typeface="ＭＳ Ｐゴシック" pitchFamily="50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1700">
          <a:solidFill>
            <a:schemeClr val="tx1"/>
          </a:solidFill>
          <a:latin typeface="Calibri" charset="0"/>
          <a:ea typeface="ＭＳ Ｐゴシック" pitchFamily="50" charset="-128"/>
          <a:cs typeface="ＭＳ Ｐゴシック" pitchFamily="50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1700">
          <a:solidFill>
            <a:schemeClr val="tx1"/>
          </a:solidFill>
          <a:latin typeface="Calibri" charset="0"/>
          <a:ea typeface="ＭＳ Ｐゴシック" pitchFamily="50" charset="-128"/>
          <a:cs typeface="ＭＳ Ｐゴシック" pitchFamily="50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kern="1200">
          <a:solidFill>
            <a:schemeClr val="tx1"/>
          </a:solidFill>
          <a:latin typeface="+mn-lt"/>
          <a:ea typeface="MS PGothic" pitchFamily="34" charset="-128"/>
          <a:cs typeface="ＭＳ Ｐゴシック" pitchFamily="50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kern="1200">
          <a:solidFill>
            <a:schemeClr val="tx1"/>
          </a:solidFill>
          <a:latin typeface="+mn-lt"/>
          <a:ea typeface="MS PGothic" pitchFamily="34" charset="-128"/>
          <a:cs typeface="ＭＳ Ｐゴシック" pitchFamily="50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kern="1200">
          <a:solidFill>
            <a:schemeClr val="tx1"/>
          </a:solidFill>
          <a:latin typeface="+mn-lt"/>
          <a:ea typeface="MS PGothic" pitchFamily="34" charset="-128"/>
          <a:cs typeface="ＭＳ Ｐゴシック" pitchFamily="50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kern="1200">
          <a:solidFill>
            <a:schemeClr val="tx1"/>
          </a:solidFill>
          <a:latin typeface="+mn-lt"/>
          <a:ea typeface="MS PGothic" pitchFamily="34" charset="-128"/>
          <a:cs typeface="ＭＳ Ｐゴシック" pitchFamily="50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kern="1200">
          <a:solidFill>
            <a:schemeClr val="tx1"/>
          </a:solidFill>
          <a:latin typeface="+mn-lt"/>
          <a:ea typeface="MS PGothic" pitchFamily="34" charset="-128"/>
          <a:cs typeface="ＭＳ Ｐゴシック" pitchFamily="50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6144" y="1110681"/>
            <a:ext cx="6726010" cy="511298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7338" y="54949"/>
            <a:ext cx="6726237" cy="949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338" y="1268413"/>
            <a:ext cx="8690006" cy="474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45251" y="6340481"/>
            <a:ext cx="1632548" cy="5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040263" y="6384218"/>
            <a:ext cx="967605" cy="39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2888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85" r:id="rId1"/>
    <p:sldLayoutId id="2147488986" r:id="rId2"/>
    <p:sldLayoutId id="2147488987" r:id="rId3"/>
    <p:sldLayoutId id="2147488988" r:id="rId4"/>
    <p:sldLayoutId id="2147488989" r:id="rId5"/>
    <p:sldLayoutId id="2147488990" r:id="rId6"/>
    <p:sldLayoutId id="2147488991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6"/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700" y="1111250"/>
            <a:ext cx="6726238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1" name="Title Placeholder 1"/>
          <p:cNvSpPr>
            <a:spLocks noGrp="1"/>
          </p:cNvSpPr>
          <p:nvPr>
            <p:ph type="title"/>
          </p:nvPr>
        </p:nvSpPr>
        <p:spPr bwMode="auto">
          <a:xfrm>
            <a:off x="287338" y="55563"/>
            <a:ext cx="6726237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14541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338" y="1268413"/>
            <a:ext cx="8689975" cy="474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smtClean="0"/>
          </a:p>
        </p:txBody>
      </p:sp>
      <p:pic>
        <p:nvPicPr>
          <p:cNvPr id="145413" name="Picture 7"/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5250" y="6340475"/>
            <a:ext cx="16319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5414" name="Picture 13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0688" y="6384925"/>
            <a:ext cx="96678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657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93" r:id="rId1"/>
    <p:sldLayoutId id="2147488994" r:id="rId2"/>
    <p:sldLayoutId id="2147488995" r:id="rId3"/>
    <p:sldLayoutId id="2147488996" r:id="rId4"/>
    <p:sldLayoutId id="2147488997" r:id="rId5"/>
    <p:sldLayoutId id="2147488998" r:id="rId6"/>
    <p:sldLayoutId id="2147488999" r:id="rId7"/>
  </p:sldLayoutIdLst>
  <p:timing>
    <p:tnLst>
      <p:par>
        <p:cTn id="1" dur="indefinite" restart="never" nodeType="tmRoot"/>
      </p:par>
    </p:tnLst>
  </p:timing>
  <p:txStyles>
    <p:titleStyle>
      <a:lvl1pPr algn="l" defTabSz="457200" rtl="0" fontAlgn="base">
        <a:spcBef>
          <a:spcPct val="0"/>
        </a:spcBef>
        <a:spcAft>
          <a:spcPct val="0"/>
        </a:spcAft>
        <a:defRPr sz="3000" b="1" kern="1200">
          <a:solidFill>
            <a:srgbClr val="FFFFFF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000" b="1">
          <a:solidFill>
            <a:srgbClr val="FFFFFF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V_S.jpg"/>
          <p:cNvPicPr>
            <a:picLocks noChangeAspect="1"/>
          </p:cNvPicPr>
          <p:nvPr userDrawn="1"/>
        </p:nvPicPr>
        <p:blipFill rotWithShape="1">
          <a:blip r:embed="rId3" cstate="print"/>
          <a:srcRect l="19333" t="89407" r="15444"/>
          <a:stretch/>
        </p:blipFill>
        <p:spPr>
          <a:xfrm>
            <a:off x="0" y="0"/>
            <a:ext cx="9144000" cy="9906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600200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Content Placeholder 3" descr="LV_2013_logo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12" y="223288"/>
            <a:ext cx="2092688" cy="5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853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11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600200"/>
            <a:ext cx="7543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LV_S.jpg"/>
          <p:cNvPicPr>
            <a:picLocks noChangeAspect="1"/>
          </p:cNvPicPr>
          <p:nvPr userDrawn="1"/>
        </p:nvPicPr>
        <p:blipFill rotWithShape="1">
          <a:blip r:embed="rId3" cstate="print"/>
          <a:srcRect l="19333" t="89407" r="15444"/>
          <a:stretch/>
        </p:blipFill>
        <p:spPr>
          <a:xfrm rot="16200000">
            <a:off x="-3032760" y="3022600"/>
            <a:ext cx="6868160" cy="802640"/>
          </a:xfrm>
          <a:prstGeom prst="rect">
            <a:avLst/>
          </a:prstGeom>
        </p:spPr>
      </p:pic>
      <p:pic>
        <p:nvPicPr>
          <p:cNvPr id="10" name="Content Placeholder 3" descr="LV_2013_logo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642600" y="3218200"/>
            <a:ext cx="2092688" cy="5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34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00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0527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021288"/>
            <a:ext cx="9144000" cy="8640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 cstate="print"/>
          <a:srcRect b="8696"/>
          <a:stretch>
            <a:fillRect/>
          </a:stretch>
        </p:blipFill>
        <p:spPr bwMode="auto">
          <a:xfrm>
            <a:off x="7524328" y="5229200"/>
            <a:ext cx="1554239" cy="1419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 userDrawn="1"/>
        </p:nvSpPr>
        <p:spPr>
          <a:xfrm>
            <a:off x="838634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818180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 userDrawn="1"/>
        </p:nvSpPr>
        <p:spPr>
          <a:xfrm>
            <a:off x="797725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777271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756816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736362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 userDrawn="1"/>
        </p:nvSpPr>
        <p:spPr>
          <a:xfrm>
            <a:off x="715907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Oval 17"/>
          <p:cNvSpPr/>
          <p:nvPr userDrawn="1"/>
        </p:nvSpPr>
        <p:spPr>
          <a:xfrm>
            <a:off x="695453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674998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654544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634089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613635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224999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204545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184090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163636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143181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122727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102272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 userDrawn="1"/>
        </p:nvSpPr>
        <p:spPr>
          <a:xfrm>
            <a:off x="81818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61363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40909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20454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 userDrawn="1"/>
        </p:nvSpPr>
        <p:spPr>
          <a:xfrm>
            <a:off x="470453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449999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429544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Oval 37"/>
          <p:cNvSpPr/>
          <p:nvPr userDrawn="1"/>
        </p:nvSpPr>
        <p:spPr>
          <a:xfrm>
            <a:off x="409090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388635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368181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47726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327272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306817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4" name="Oval 43"/>
          <p:cNvSpPr/>
          <p:nvPr userDrawn="1"/>
        </p:nvSpPr>
        <p:spPr>
          <a:xfrm>
            <a:off x="286363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5" name="Oval 44"/>
          <p:cNvSpPr/>
          <p:nvPr userDrawn="1"/>
        </p:nvSpPr>
        <p:spPr>
          <a:xfrm>
            <a:off x="265908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6" name="Oval 45"/>
          <p:cNvSpPr/>
          <p:nvPr userDrawn="1"/>
        </p:nvSpPr>
        <p:spPr>
          <a:xfrm>
            <a:off x="245454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Oval 46"/>
          <p:cNvSpPr/>
          <p:nvPr userDrawn="1"/>
        </p:nvSpPr>
        <p:spPr>
          <a:xfrm>
            <a:off x="593180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Oval 47"/>
          <p:cNvSpPr/>
          <p:nvPr userDrawn="1"/>
        </p:nvSpPr>
        <p:spPr>
          <a:xfrm>
            <a:off x="572726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Oval 48"/>
          <p:cNvSpPr/>
          <p:nvPr userDrawn="1"/>
        </p:nvSpPr>
        <p:spPr>
          <a:xfrm>
            <a:off x="552271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531817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1" name="Oval 50"/>
          <p:cNvSpPr/>
          <p:nvPr userDrawn="1"/>
        </p:nvSpPr>
        <p:spPr>
          <a:xfrm>
            <a:off x="511362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2" name="Oval 51"/>
          <p:cNvSpPr/>
          <p:nvPr userDrawn="1"/>
        </p:nvSpPr>
        <p:spPr>
          <a:xfrm>
            <a:off x="490908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3" name="Oval 52"/>
          <p:cNvSpPr/>
          <p:nvPr userDrawn="1"/>
        </p:nvSpPr>
        <p:spPr>
          <a:xfrm>
            <a:off x="859089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4" name="Oval 53"/>
          <p:cNvSpPr/>
          <p:nvPr userDrawn="1"/>
        </p:nvSpPr>
        <p:spPr>
          <a:xfrm>
            <a:off x="8795435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5" name="Oval 54"/>
          <p:cNvSpPr/>
          <p:nvPr userDrawn="1"/>
        </p:nvSpPr>
        <p:spPr>
          <a:xfrm>
            <a:off x="9000000" y="980728"/>
            <a:ext cx="144000" cy="1440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lumMod val="8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864096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59" name="Picture 7" descr="JF Logo_100perK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97700"/>
            <a:ext cx="2221359" cy="81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6642465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9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123" r:id="rId1"/>
    <p:sldLayoutId id="2147489126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+mj-lt"/>
          <a:ea typeface="+mj-ea"/>
          <a:cs typeface="Alte Haas Grotesk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j-lt"/>
          <a:ea typeface="+mn-ea"/>
          <a:cs typeface="Alte Haas Grotesk"/>
        </a:defRPr>
      </a:lvl1pPr>
      <a:lvl2pPr marL="742950" indent="-285750" algn="l" defTabSz="914400" rtl="0" eaLnBrk="1" latinLnBrk="0" hangingPunct="1">
        <a:spcBef>
          <a:spcPct val="20000"/>
        </a:spcBef>
        <a:buFont typeface="Lucida Grande"/>
        <a:buChar char="-"/>
        <a:defRPr sz="1800" kern="1200">
          <a:solidFill>
            <a:schemeClr val="tx1"/>
          </a:solidFill>
          <a:latin typeface="+mj-lt"/>
          <a:ea typeface="+mn-ea"/>
          <a:cs typeface="Alte Haas Grotesk"/>
        </a:defRPr>
      </a:lvl2pPr>
      <a:lvl3pPr marL="1143000" indent="-228600" algn="l" defTabSz="9144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j-lt"/>
          <a:ea typeface="+mn-ea"/>
          <a:cs typeface="Alte Haas Grotesk"/>
        </a:defRPr>
      </a:lvl3pPr>
      <a:lvl4pPr marL="1600200" indent="-228600" algn="l" defTabSz="9144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/>
          </a:solidFill>
          <a:latin typeface="+mj-lt"/>
          <a:ea typeface="+mn-ea"/>
          <a:cs typeface="Alte Haas Grotesk"/>
        </a:defRPr>
      </a:lvl4pPr>
      <a:lvl5pPr marL="2057400" indent="-228600" algn="l" defTabSz="914400" rtl="0" eaLnBrk="1" latinLnBrk="0" hangingPunct="1">
        <a:spcBef>
          <a:spcPct val="20000"/>
        </a:spcBef>
        <a:buFont typeface="Lucida Grande"/>
        <a:buChar char="-"/>
        <a:defRPr sz="1400" kern="1200">
          <a:solidFill>
            <a:schemeClr val="tx1"/>
          </a:solidFill>
          <a:latin typeface="+mj-lt"/>
          <a:ea typeface="+mn-ea"/>
          <a:cs typeface="Alte Haas Grotes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5A213-2229-4E3B-88DB-BBBBC91FC6BF}" type="datetimeFigureOut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12.03.2014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9EECE-439F-482E-B0E1-D81A74BAEEBB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FR_Content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25"/>
          <a:stretch/>
        </p:blipFill>
        <p:spPr bwMode="auto">
          <a:xfrm rot="5400000">
            <a:off x="3981648" y="-3995096"/>
            <a:ext cx="1167255" cy="9157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1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130" r:id="rId1"/>
    <p:sldLayoutId id="2147489131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95400"/>
            <a:ext cx="7543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LV_S.jpg"/>
          <p:cNvPicPr>
            <a:picLocks noChangeAspect="1"/>
          </p:cNvPicPr>
          <p:nvPr userDrawn="1"/>
        </p:nvPicPr>
        <p:blipFill rotWithShape="1">
          <a:blip r:embed="rId3" cstate="print"/>
          <a:srcRect l="19333" t="89407" r="15444"/>
          <a:stretch/>
        </p:blipFill>
        <p:spPr>
          <a:xfrm rot="16200000">
            <a:off x="-3032760" y="3022600"/>
            <a:ext cx="6868160" cy="802640"/>
          </a:xfrm>
          <a:prstGeom prst="rect">
            <a:avLst/>
          </a:prstGeom>
        </p:spPr>
      </p:pic>
      <p:pic>
        <p:nvPicPr>
          <p:cNvPr id="11" name="Content Placeholder 3" descr="LV_2013_logo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642600" y="3218200"/>
            <a:ext cx="2092688" cy="5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02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14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SB_Content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20320"/>
            <a:ext cx="9118600" cy="687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254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1371600"/>
            <a:ext cx="80010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8357C21E-BCB4-4BE5-8D54-8B7BD7A31D23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738" y="6356350"/>
            <a:ext cx="2074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06A1D93A-1EF3-4E55-BF11-B6FFF17F73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39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73" r:id="rId1"/>
    <p:sldLayoutId id="2147489274" r:id="rId2"/>
    <p:sldLayoutId id="2147489275" r:id="rId3"/>
    <p:sldLayoutId id="2147489276" r:id="rId4"/>
    <p:sldLayoutId id="2147489277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FE_Content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" r="90376" b="1099"/>
          <a:stretch/>
        </p:blipFill>
        <p:spPr bwMode="auto">
          <a:xfrm>
            <a:off x="-32657" y="0"/>
            <a:ext cx="87085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1600200"/>
            <a:ext cx="800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C7C5E542-B6A6-44E7-BAD0-AA7948B17819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E5EA5F51-C86F-4BF8-87B1-39EB5DA108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20" r:id="rId1"/>
    <p:sldLayoutId id="2147489222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SB_Content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-20320"/>
            <a:ext cx="9118600" cy="687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254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1371600"/>
            <a:ext cx="80010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8357C21E-BCB4-4BE5-8D54-8B7BD7A31D23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738" y="6356350"/>
            <a:ext cx="2074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06A1D93A-1EF3-4E55-BF11-B6FFF17F73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9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37" r:id="rId1"/>
    <p:sldLayoutId id="2147489260" r:id="rId2"/>
    <p:sldLayoutId id="2147489261" r:id="rId3"/>
    <p:sldLayoutId id="2147489262" r:id="rId4"/>
    <p:sldLayoutId id="2147489268" r:id="rId5"/>
    <p:sldLayoutId id="2147489278" r:id="rId6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95400"/>
            <a:ext cx="7543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8A6D3-BF82-476C-A025-6E3B30D2E67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3/12/2014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6C65E-E9D7-49A7-8BAC-4C84F8121A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LV_S.jpg"/>
          <p:cNvPicPr>
            <a:picLocks noChangeAspect="1"/>
          </p:cNvPicPr>
          <p:nvPr userDrawn="1"/>
        </p:nvPicPr>
        <p:blipFill rotWithShape="1">
          <a:blip r:embed="rId5" cstate="print"/>
          <a:srcRect l="19333" t="89407" r="15444"/>
          <a:stretch/>
        </p:blipFill>
        <p:spPr>
          <a:xfrm rot="16200000">
            <a:off x="-3032760" y="3022600"/>
            <a:ext cx="6868160" cy="802640"/>
          </a:xfrm>
          <a:prstGeom prst="rect">
            <a:avLst/>
          </a:prstGeom>
        </p:spPr>
      </p:pic>
      <p:pic>
        <p:nvPicPr>
          <p:cNvPr id="10" name="Content Placeholder 3" descr="LV_2013_logo_White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642600" y="3218200"/>
            <a:ext cx="2092688" cy="5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482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45" r:id="rId1"/>
    <p:sldLayoutId id="2147489246" r:id="rId2"/>
    <p:sldLayoutId id="21474892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354A-781C-4C7D-B520-6178326A4B51}" type="datetimeFigureOut">
              <a:rPr lang="de-DE" smtClean="0"/>
              <a:t>12.03.2014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9949A-32AD-445D-A609-A41A89A9B9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49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48" r:id="rId1"/>
    <p:sldLayoutId id="2147489249" r:id="rId2"/>
    <p:sldLayoutId id="2147489250" r:id="rId3"/>
    <p:sldLayoutId id="2147489251" r:id="rId4"/>
    <p:sldLayoutId id="2147489252" r:id="rId5"/>
    <p:sldLayoutId id="2147489253" r:id="rId6"/>
    <p:sldLayoutId id="2147489254" r:id="rId7"/>
    <p:sldLayoutId id="2147489255" r:id="rId8"/>
    <p:sldLayoutId id="2147489256" r:id="rId9"/>
    <p:sldLayoutId id="2147489257" r:id="rId10"/>
    <p:sldLayoutId id="214748925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6" descr="SB_Title.png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42"/>
          <a:stretch/>
        </p:blipFill>
        <p:spPr bwMode="auto">
          <a:xfrm>
            <a:off x="0" y="0"/>
            <a:ext cx="9144000" cy="1161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66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98F33091-746C-4513-A743-A415867EF68B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A173F75D-B721-4469-9952-D7F9BD914F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0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24" r:id="rId1"/>
    <p:sldLayoutId id="2147489225" r:id="rId2"/>
    <p:sldLayoutId id="2147489226" r:id="rId3"/>
    <p:sldLayoutId id="2147489227" r:id="rId4"/>
    <p:sldLayoutId id="2147489228" r:id="rId5"/>
    <p:sldLayoutId id="2147489229" r:id="rId6"/>
    <p:sldLayoutId id="2147489230" r:id="rId7"/>
    <p:sldLayoutId id="2147489231" r:id="rId8"/>
    <p:sldLayoutId id="2147489232" r:id="rId9"/>
    <p:sldLayoutId id="2147489233" r:id="rId10"/>
    <p:sldLayoutId id="2147489234" r:id="rId11"/>
    <p:sldLayoutId id="2147489272" r:id="rId1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SB_Conte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20"/>
            <a:ext cx="9131300" cy="687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33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1600200"/>
            <a:ext cx="800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8357C21E-BCB4-4BE5-8D54-8B7BD7A31D23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16738" y="6356350"/>
            <a:ext cx="2074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06A1D93A-1EF3-4E55-BF11-B6FFF17F730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9217" r:id="rId1"/>
    <p:sldLayoutId id="2147489269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543800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95400"/>
            <a:ext cx="7543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8A6D3-BF82-476C-A025-6E3B30D2E67B}" type="datetimeFigureOut">
              <a:rPr lang="en-US" smtClean="0"/>
              <a:pPr/>
              <a:t>3/12/2014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6C65E-E9D7-49A7-8BAC-4C84F8121AF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V_S.jpg"/>
          <p:cNvPicPr>
            <a:picLocks noChangeAspect="1"/>
          </p:cNvPicPr>
          <p:nvPr userDrawn="1"/>
        </p:nvPicPr>
        <p:blipFill rotWithShape="1">
          <a:blip r:embed="rId4" cstate="print"/>
          <a:srcRect l="19333" t="89407" r="15444"/>
          <a:stretch/>
        </p:blipFill>
        <p:spPr>
          <a:xfrm rot="16200000">
            <a:off x="-2976883" y="2966723"/>
            <a:ext cx="6868168" cy="91440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Content Placeholder 3" descr="LV_2013_logo_White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53701" y="3218200"/>
            <a:ext cx="2092688" cy="53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16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8919" r:id="rId1"/>
    <p:sldLayoutId id="2147489218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_Content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25" b="158"/>
          <a:stretch/>
        </p:blipFill>
        <p:spPr bwMode="auto">
          <a:xfrm rot="5400000">
            <a:off x="3988372" y="-3988371"/>
            <a:ext cx="1167255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62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9235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FR_Content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20" y="0"/>
            <a:ext cx="915162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44450"/>
            <a:ext cx="80010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990600"/>
            <a:ext cx="8001000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8F20BEF3-1B6C-4BA8-A170-B3D1EDA545D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734" r:id="rId1"/>
    <p:sldLayoutId id="2147489219" r:id="rId2"/>
    <p:sldLayoutId id="2147488738" r:id="rId3"/>
    <p:sldLayoutId id="2147488739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Brunette_Title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76200"/>
            <a:ext cx="9144000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8834" r:id="rId1"/>
    <p:sldLayoutId id="2147489264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Brunette_Content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77"/>
          <a:stretch/>
        </p:blipFill>
        <p:spPr bwMode="auto">
          <a:xfrm>
            <a:off x="0" y="0"/>
            <a:ext cx="88537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Placeholder 1"/>
          <p:cNvSpPr>
            <a:spLocks noGrp="1"/>
          </p:cNvSpPr>
          <p:nvPr>
            <p:ph type="title"/>
          </p:nvPr>
        </p:nvSpPr>
        <p:spPr bwMode="auto">
          <a:xfrm>
            <a:off x="990600" y="274638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97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90600" y="1600200"/>
            <a:ext cx="80010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A5D55EF7-31FA-4622-9723-81C21A7B6376}" type="datetimeFigureOut">
              <a:rPr lang="en-US" smtClean="0"/>
              <a:pPr>
                <a:defRPr/>
              </a:pPr>
              <a:t>3/12/2014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fld id="{BC68BDBB-985F-4854-B1ED-DD8EF54D4B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8845" r:id="rId1"/>
    <p:sldLayoutId id="2147489220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10" Type="http://schemas.openxmlformats.org/officeDocument/2006/relationships/image" Target="../media/image76.png"/><Relationship Id="rId4" Type="http://schemas.openxmlformats.org/officeDocument/2006/relationships/image" Target="../media/image70.jpeg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0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11" Type="http://schemas.openxmlformats.org/officeDocument/2006/relationships/image" Target="../media/image81.jpeg"/><Relationship Id="rId5" Type="http://schemas.openxmlformats.org/officeDocument/2006/relationships/image" Target="../media/image69.jpeg"/><Relationship Id="rId10" Type="http://schemas.openxmlformats.org/officeDocument/2006/relationships/image" Target="../media/image80.jpeg"/><Relationship Id="rId4" Type="http://schemas.openxmlformats.org/officeDocument/2006/relationships/image" Target="../media/image72.jpeg"/><Relationship Id="rId9" Type="http://schemas.openxmlformats.org/officeDocument/2006/relationships/image" Target="../media/image7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12" Type="http://schemas.openxmlformats.org/officeDocument/2006/relationships/image" Target="../media/image101.jpeg"/><Relationship Id="rId2" Type="http://schemas.openxmlformats.org/officeDocument/2006/relationships/image" Target="../media/image91.gif"/><Relationship Id="rId16" Type="http://schemas.openxmlformats.org/officeDocument/2006/relationships/image" Target="../media/image7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5.jpeg"/><Relationship Id="rId11" Type="http://schemas.openxmlformats.org/officeDocument/2006/relationships/image" Target="../media/image100.jpeg"/><Relationship Id="rId5" Type="http://schemas.openxmlformats.org/officeDocument/2006/relationships/image" Target="../media/image94.jpeg"/><Relationship Id="rId15" Type="http://schemas.openxmlformats.org/officeDocument/2006/relationships/image" Target="../media/image70.jpeg"/><Relationship Id="rId10" Type="http://schemas.openxmlformats.org/officeDocument/2006/relationships/image" Target="../media/image99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Relationship Id="rId14" Type="http://schemas.openxmlformats.org/officeDocument/2006/relationships/image" Target="../media/image10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13" Type="http://schemas.openxmlformats.org/officeDocument/2006/relationships/image" Target="../media/image114.jpeg"/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12" Type="http://schemas.openxmlformats.org/officeDocument/2006/relationships/image" Target="../media/image1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7.jpeg"/><Relationship Id="rId11" Type="http://schemas.openxmlformats.org/officeDocument/2006/relationships/image" Target="../media/image112.jpeg"/><Relationship Id="rId5" Type="http://schemas.openxmlformats.org/officeDocument/2006/relationships/image" Target="../media/image106.jpeg"/><Relationship Id="rId10" Type="http://schemas.openxmlformats.org/officeDocument/2006/relationships/image" Target="../media/image111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Relationship Id="rId14" Type="http://schemas.openxmlformats.org/officeDocument/2006/relationships/image" Target="../media/image1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71.jpeg"/><Relationship Id="rId3" Type="http://schemas.openxmlformats.org/officeDocument/2006/relationships/image" Target="../media/image116.gif"/><Relationship Id="rId7" Type="http://schemas.openxmlformats.org/officeDocument/2006/relationships/image" Target="../media/image120.jpeg"/><Relationship Id="rId12" Type="http://schemas.openxmlformats.org/officeDocument/2006/relationships/image" Target="../media/image1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jpeg"/><Relationship Id="rId11" Type="http://schemas.openxmlformats.org/officeDocument/2006/relationships/image" Target="../media/image124.jpeg"/><Relationship Id="rId5" Type="http://schemas.openxmlformats.org/officeDocument/2006/relationships/image" Target="../media/image118.jpeg"/><Relationship Id="rId10" Type="http://schemas.openxmlformats.org/officeDocument/2006/relationships/image" Target="../media/image123.jpe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3" Type="http://schemas.openxmlformats.org/officeDocument/2006/relationships/image" Target="../media/image126.jpeg"/><Relationship Id="rId7" Type="http://schemas.openxmlformats.org/officeDocument/2006/relationships/image" Target="../media/image1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eg"/><Relationship Id="rId10" Type="http://schemas.openxmlformats.org/officeDocument/2006/relationships/image" Target="../media/image133.jpeg"/><Relationship Id="rId4" Type="http://schemas.openxmlformats.org/officeDocument/2006/relationships/image" Target="../media/image127.jpeg"/><Relationship Id="rId9" Type="http://schemas.openxmlformats.org/officeDocument/2006/relationships/image" Target="../media/image1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image" Target="../media/image135.g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7" Type="http://schemas.openxmlformats.org/officeDocument/2006/relationships/image" Target="../media/image1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eg"/><Relationship Id="rId3" Type="http://schemas.openxmlformats.org/officeDocument/2006/relationships/image" Target="../media/image149.jpeg"/><Relationship Id="rId7" Type="http://schemas.openxmlformats.org/officeDocument/2006/relationships/image" Target="../media/image153.png"/><Relationship Id="rId12" Type="http://schemas.openxmlformats.org/officeDocument/2006/relationships/image" Target="../media/image158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jpeg"/><Relationship Id="rId11" Type="http://schemas.openxmlformats.org/officeDocument/2006/relationships/image" Target="../media/image157.jpeg"/><Relationship Id="rId5" Type="http://schemas.openxmlformats.org/officeDocument/2006/relationships/image" Target="../media/image151.jpeg"/><Relationship Id="rId10" Type="http://schemas.openxmlformats.org/officeDocument/2006/relationships/image" Target="../media/image156.jpeg"/><Relationship Id="rId4" Type="http://schemas.openxmlformats.org/officeDocument/2006/relationships/image" Target="../media/image150.jpeg"/><Relationship Id="rId9" Type="http://schemas.openxmlformats.org/officeDocument/2006/relationships/image" Target="../media/image15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tyimages.com/detail/84304292/Tetra-images" TargetMode="External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hyperlink" Target="http://www.gettyimages.com/detail/sb10062174p-001/Stone" TargetMode="Externa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file_closeup/celebrations-holidays/parties/5583808-sparkler.php?id=558380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18" Type="http://schemas.openxmlformats.org/officeDocument/2006/relationships/image" Target="../media/image44.jpeg"/><Relationship Id="rId3" Type="http://schemas.openxmlformats.org/officeDocument/2006/relationships/image" Target="../media/image29.jpeg"/><Relationship Id="rId21" Type="http://schemas.openxmlformats.org/officeDocument/2006/relationships/image" Target="../media/image47.jpe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17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2.jpeg"/><Relationship Id="rId20" Type="http://schemas.openxmlformats.org/officeDocument/2006/relationships/image" Target="../media/image46.jpe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19" Type="http://schemas.openxmlformats.org/officeDocument/2006/relationships/image" Target="../media/image45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Relationship Id="rId22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pn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gif"/><Relationship Id="rId14" Type="http://schemas.openxmlformats.org/officeDocument/2006/relationships/image" Target="../media/image6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4498" name="Text Box 2"/>
          <p:cNvSpPr txBox="1">
            <a:spLocks noChangeArrowheads="1"/>
          </p:cNvSpPr>
          <p:nvPr/>
        </p:nvSpPr>
        <p:spPr bwMode="auto">
          <a:xfrm>
            <a:off x="685800" y="3733800"/>
            <a:ext cx="7848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ru-RU" sz="3600" b="1" dirty="0">
                <a:solidFill>
                  <a:schemeClr val="bg1"/>
                </a:solidFill>
              </a:rPr>
              <a:t>Предложение о сотрудничестве </a:t>
            </a:r>
            <a:r>
              <a:rPr lang="ru-RU" sz="3600" b="1" dirty="0" err="1">
                <a:solidFill>
                  <a:schemeClr val="bg1"/>
                </a:solidFill>
              </a:rPr>
              <a:t>Арикол</a:t>
            </a:r>
            <a:r>
              <a:rPr lang="ru-RU" sz="3600" b="1" dirty="0">
                <a:solidFill>
                  <a:schemeClr val="bg1"/>
                </a:solidFill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</a:rPr>
              <a:t>–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en-GB" sz="2800" b="1" dirty="0" smtClean="0">
              <a:solidFill>
                <a:srgbClr val="FFFFFF"/>
              </a:solidFill>
              <a:latin typeface="Calibri" pitchFamily="34" charset="0"/>
              <a:ea typeface="ヒラギノ角ゴ Pro W3"/>
            </a:endParaRPr>
          </a:p>
          <a:p>
            <a:pPr algn="ctr"/>
            <a:endParaRPr lang="en-US" sz="2800" b="1" dirty="0">
              <a:solidFill>
                <a:srgbClr val="FFFFFF"/>
              </a:solidFill>
              <a:latin typeface="Calibri" pitchFamily="34" charset="0"/>
              <a:ea typeface="ヒラギノ角ゴ Pro W3"/>
            </a:endParaRPr>
          </a:p>
        </p:txBody>
      </p:sp>
      <p:pic>
        <p:nvPicPr>
          <p:cNvPr id="6" name="Picture 8" descr="JF Logo 300dpi 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981200"/>
            <a:ext cx="53054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096000"/>
            <a:ext cx="3505200" cy="3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6705601" y="20417"/>
            <a:ext cx="2423886" cy="2423015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  <a:extLst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507792"/>
            <a:ext cx="1640579" cy="11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44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4800" b="1" dirty="0" smtClean="0">
                <a:solidFill>
                  <a:schemeClr val="tx1"/>
                </a:solidFill>
              </a:rPr>
              <a:t/>
            </a:r>
            <a:br>
              <a:rPr lang="ru-RU" sz="4800" b="1" dirty="0" smtClean="0">
                <a:solidFill>
                  <a:schemeClr val="tx1"/>
                </a:solidFill>
              </a:rPr>
            </a:br>
            <a:r>
              <a:rPr lang="ru-RU" sz="4800" b="1" dirty="0" smtClean="0">
                <a:solidFill>
                  <a:schemeClr val="tx1"/>
                </a:solidFill>
              </a:rPr>
              <a:t/>
            </a:r>
            <a:br>
              <a:rPr lang="ru-RU" sz="4800" b="1" dirty="0" smtClean="0">
                <a:solidFill>
                  <a:schemeClr val="tx1"/>
                </a:solidFill>
              </a:rPr>
            </a:br>
            <a:r>
              <a:rPr lang="ru-RU" sz="4800" b="1" dirty="0" smtClean="0">
                <a:solidFill>
                  <a:schemeClr val="tx1"/>
                </a:solidFill>
              </a:rPr>
              <a:t/>
            </a:r>
            <a:br>
              <a:rPr lang="ru-RU" sz="4800" b="1" dirty="0" smtClean="0">
                <a:solidFill>
                  <a:schemeClr val="tx1"/>
                </a:solidFill>
              </a:rPr>
            </a:br>
            <a:endParaRPr lang="uk-UA" sz="4800" b="1" dirty="0">
              <a:solidFill>
                <a:schemeClr val="tx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08346" y="228600"/>
            <a:ext cx="70354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</a:rPr>
              <a:t>Ассортиментный </a:t>
            </a:r>
            <a:r>
              <a:rPr lang="ru-RU" sz="4000" b="1" dirty="0" smtClean="0">
                <a:solidFill>
                  <a:schemeClr val="bg1"/>
                </a:solidFill>
              </a:rPr>
              <a:t>ряд 2013</a:t>
            </a:r>
            <a:endParaRPr lang="uk-UA" sz="4000" dirty="0">
              <a:solidFill>
                <a:schemeClr val="bg1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601418"/>
            <a:ext cx="2068220" cy="2355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17" y="2601419"/>
            <a:ext cx="1795901" cy="2362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r="21467" b="36817"/>
          <a:stretch/>
        </p:blipFill>
        <p:spPr bwMode="auto">
          <a:xfrm>
            <a:off x="3864121" y="2601418"/>
            <a:ext cx="175127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1"/>
          <a:stretch/>
        </p:blipFill>
        <p:spPr bwMode="auto">
          <a:xfrm>
            <a:off x="7367283" y="2601187"/>
            <a:ext cx="1776717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9"/>
          <a:stretch/>
        </p:blipFill>
        <p:spPr bwMode="auto">
          <a:xfrm>
            <a:off x="5615392" y="2601418"/>
            <a:ext cx="175189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FE_Logo_Whit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84" y="4504331"/>
            <a:ext cx="1327944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9" descr="FE_Logo_Whit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65" y="4504330"/>
            <a:ext cx="1327944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BR_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0" y="4504330"/>
            <a:ext cx="1331778" cy="3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Content Placeholder 3" descr="LV_2013_logo_White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66" y="4490889"/>
            <a:ext cx="152320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 descr="SB_Logo_White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99" y="4490889"/>
            <a:ext cx="1149197" cy="42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621965" y="5024735"/>
            <a:ext cx="38693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latin typeface="Calibri" pitchFamily="34" charset="0"/>
              </a:rPr>
              <a:t>3</a:t>
            </a:r>
            <a:r>
              <a:rPr lang="ru-RU" sz="3200" b="1" dirty="0">
                <a:solidFill>
                  <a:srgbClr val="000000"/>
                </a:solidFill>
                <a:latin typeface="Calibri" pitchFamily="34" charset="0"/>
              </a:rPr>
              <a:t>0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SKU</a:t>
            </a:r>
            <a:r>
              <a:rPr lang="ru-RU" sz="3200" b="1" dirty="0">
                <a:solidFill>
                  <a:srgbClr val="000000"/>
                </a:solidFill>
                <a:latin typeface="Calibri" pitchFamily="34" charset="0"/>
              </a:rPr>
              <a:t> – 139 </a:t>
            </a:r>
            <a:r>
              <a:rPr lang="ru-RU" sz="3200" b="1" dirty="0" err="1" smtClean="0">
                <a:solidFill>
                  <a:srgbClr val="000000"/>
                </a:solidFill>
                <a:latin typeface="Calibri" pitchFamily="34" charset="0"/>
              </a:rPr>
              <a:t>грн</a:t>
            </a:r>
            <a:endParaRPr lang="ru-RU" sz="3200" b="1" dirty="0">
              <a:solidFill>
                <a:srgbClr val="000000"/>
              </a:solidFill>
              <a:latin typeface="Calibri" pitchFamily="34" charset="0"/>
            </a:endParaRPr>
          </a:p>
          <a:p>
            <a:pPr algn="ctr"/>
            <a:r>
              <a:rPr lang="ru-RU" sz="3200" b="1" dirty="0">
                <a:solidFill>
                  <a:srgbClr val="000000"/>
                </a:solidFill>
                <a:latin typeface="Calibri" pitchFamily="34" charset="0"/>
              </a:rPr>
              <a:t>3</a:t>
            </a:r>
            <a:r>
              <a:rPr lang="en-US" sz="3200" b="1" dirty="0">
                <a:solidFill>
                  <a:srgbClr val="000000"/>
                </a:solidFill>
                <a:latin typeface="Calibri" pitchFamily="34" charset="0"/>
              </a:rPr>
              <a:t> SKU</a:t>
            </a:r>
            <a:r>
              <a:rPr lang="ru-RU" sz="3200" b="1" dirty="0">
                <a:solidFill>
                  <a:srgbClr val="000000"/>
                </a:solidFill>
                <a:latin typeface="Calibri" pitchFamily="34" charset="0"/>
              </a:rPr>
              <a:t> – 169 </a:t>
            </a:r>
            <a:r>
              <a:rPr lang="ru-RU" sz="3200" b="1" dirty="0" err="1" smtClean="0">
                <a:solidFill>
                  <a:srgbClr val="000000"/>
                </a:solidFill>
                <a:latin typeface="Calibri" pitchFamily="34" charset="0"/>
              </a:rPr>
              <a:t>грн</a:t>
            </a:r>
            <a:endParaRPr lang="de-DE" sz="32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" y="936486"/>
            <a:ext cx="7646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4000" b="1" dirty="0" smtClean="0">
              <a:solidFill>
                <a:srgbClr val="000000"/>
              </a:solidFill>
              <a:latin typeface="Calibri" pitchFamily="34" charset="0"/>
            </a:endParaRPr>
          </a:p>
          <a:p>
            <a:pPr algn="ctr"/>
            <a:r>
              <a:rPr lang="ru-RU" sz="4000" b="1" dirty="0" smtClean="0">
                <a:solidFill>
                  <a:srgbClr val="000000"/>
                </a:solidFill>
                <a:latin typeface="Calibri" pitchFamily="34" charset="0"/>
              </a:rPr>
              <a:t>33 </a:t>
            </a:r>
            <a:r>
              <a:rPr lang="en-US" sz="4000" b="1" dirty="0">
                <a:solidFill>
                  <a:srgbClr val="000000"/>
                </a:solidFill>
                <a:latin typeface="Calibri" pitchFamily="34" charset="0"/>
              </a:rPr>
              <a:t>SKU</a:t>
            </a:r>
          </a:p>
        </p:txBody>
      </p:sp>
    </p:spTree>
    <p:extLst>
      <p:ext uri="{BB962C8B-B14F-4D97-AF65-F5344CB8AC3E}">
        <p14:creationId xmlns:p14="http://schemas.microsoft.com/office/powerpoint/2010/main" val="36387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2900" b="0" dirty="0" smtClean="0"/>
              <a:t>ИНДИВИДУАЛЬНЫЕ РЕШЕНИЯ</a:t>
            </a:r>
            <a:endParaRPr lang="en-GB" sz="2900" b="0" dirty="0" smtClean="0"/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r="21467" b="36817"/>
          <a:stretch/>
        </p:blipFill>
        <p:spPr bwMode="auto">
          <a:xfrm>
            <a:off x="3236213" y="4419600"/>
            <a:ext cx="1129852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9"/>
          <a:stretch/>
        </p:blipFill>
        <p:spPr bwMode="auto">
          <a:xfrm>
            <a:off x="1968041" y="4419600"/>
            <a:ext cx="1140508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29" y="4419600"/>
            <a:ext cx="1158646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2" r="19048" b="28562"/>
          <a:stretch/>
        </p:blipFill>
        <p:spPr bwMode="auto">
          <a:xfrm>
            <a:off x="7051975" y="4419600"/>
            <a:ext cx="1141273" cy="150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1"/>
          <a:stretch/>
        </p:blipFill>
        <p:spPr bwMode="auto">
          <a:xfrm>
            <a:off x="5778041" y="4419600"/>
            <a:ext cx="1146269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41" y="6208699"/>
            <a:ext cx="1167405" cy="3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76325"/>
              </p:ext>
            </p:extLst>
          </p:nvPr>
        </p:nvGraphicFramePr>
        <p:xfrm>
          <a:off x="901241" y="1488334"/>
          <a:ext cx="7331400" cy="2474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1400"/>
                <a:gridCol w="1260000"/>
                <a:gridCol w="1260000"/>
                <a:gridCol w="1260000"/>
                <a:gridCol w="1260000"/>
                <a:gridCol w="1260000"/>
              </a:tblGrid>
              <a:tr h="343951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dirty="0" smtClean="0">
                          <a:latin typeface="Calibri" pitchFamily="34" charset="0"/>
                          <a:ea typeface="ＭＳ Ｐゴシック" pitchFamily="34" charset="-128"/>
                        </a:rPr>
                        <a:t>Укладка/Прическа</a:t>
                      </a:r>
                      <a:endParaRPr lang="de-DE" sz="2400" dirty="0">
                        <a:latin typeface="Calibri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400" b="1" kern="1200" dirty="0" smtClean="0">
                          <a:solidFill>
                            <a:schemeClr val="tx1"/>
                          </a:solidFill>
                          <a:latin typeface="Calibri" pitchFamily="34" charset="0"/>
                          <a:ea typeface="ＭＳ Ｐゴシック" pitchFamily="34" charset="-128"/>
                          <a:cs typeface="+mn-cs"/>
                        </a:rPr>
                        <a:t>Цвет/Оттенок</a:t>
                      </a:r>
                      <a:endParaRPr lang="de-DE" sz="2400" b="1" kern="1200" dirty="0">
                        <a:solidFill>
                          <a:schemeClr val="tx1"/>
                        </a:solidFill>
                        <a:latin typeface="Calibri" pitchFamily="34" charset="0"/>
                        <a:ea typeface="ＭＳ Ｐゴシック" pitchFamily="34" charset="-128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950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 smtClean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Непослушные, пушащиеся</a:t>
                      </a:r>
                      <a:r>
                        <a:rPr lang="ru-RU" sz="13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 волосы</a:t>
                      </a:r>
                      <a:endParaRPr lang="en-GB" sz="13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  <a:p>
                      <a:endParaRPr lang="de-DE" sz="13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Непослушные, пушащиеся</a:t>
                      </a:r>
                      <a:r>
                        <a:rPr lang="ru-RU" sz="1300" baseline="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 волосы</a:t>
                      </a:r>
                      <a:endParaRPr lang="en-GB" sz="13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>
                          <a:solidFill>
                            <a:srgbClr val="000000"/>
                          </a:solidFill>
                          <a:latin typeface="Calibri" pitchFamily="34" charset="0"/>
                        </a:rPr>
                        <a:t>Тонкие волосы</a:t>
                      </a:r>
                      <a:endParaRPr lang="en-GB" sz="1300" dirty="0" smtClean="0">
                        <a:solidFill>
                          <a:srgbClr val="000000"/>
                        </a:solidFill>
                        <a:latin typeface="Calibri" pitchFamily="34" charset="0"/>
                      </a:endParaRPr>
                    </a:p>
                    <a:p>
                      <a:endParaRPr lang="de-DE" sz="13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3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ＭＳ Ｐゴシック" pitchFamily="34" charset="-128"/>
                        </a:rPr>
                        <a:t>Светлые волосы</a:t>
                      </a:r>
                      <a:endParaRPr lang="en-GB" sz="1300" dirty="0" smtClean="0">
                        <a:solidFill>
                          <a:srgbClr val="000000"/>
                        </a:solidFill>
                        <a:latin typeface="Calibri" pitchFamily="34" charset="0"/>
                        <a:ea typeface="ＭＳ Ｐゴシック" pitchFamily="34" charset="-128"/>
                      </a:endParaRPr>
                    </a:p>
                    <a:p>
                      <a:endParaRPr lang="de-DE" sz="13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00" dirty="0" smtClean="0">
                          <a:solidFill>
                            <a:srgbClr val="000000"/>
                          </a:solidFill>
                          <a:latin typeface="Calibri" pitchFamily="34" charset="0"/>
                          <a:ea typeface="ＭＳ Ｐゴシック" pitchFamily="34" charset="-128"/>
                        </a:rPr>
                        <a:t>Темные волосы</a:t>
                      </a:r>
                      <a:endParaRPr lang="de-DE" sz="13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859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dirty="0" smtClean="0">
                          <a:solidFill>
                            <a:schemeClr val="tx2"/>
                          </a:solidFill>
                          <a:latin typeface="Calibri" pitchFamily="34" charset="0"/>
                          <a:ea typeface="ＭＳ Ｐゴシック" pitchFamily="34" charset="-128"/>
                        </a:rPr>
                        <a:t>ЖЕЛАЕМЫЙ РЕЗУЛЬТАТ</a:t>
                      </a:r>
                      <a:endParaRPr lang="en-US" sz="1200" b="1" dirty="0" smtClean="0">
                        <a:solidFill>
                          <a:schemeClr val="tx2"/>
                        </a:solidFill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2"/>
                          </a:solidFill>
                          <a:latin typeface="Calibri" pitchFamily="34" charset="0"/>
                        </a:rPr>
                        <a:t>Прямые волосы</a:t>
                      </a:r>
                      <a:endParaRPr lang="en-US" sz="1600" dirty="0" smtClean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  <a:p>
                      <a:endParaRPr lang="de-DE" sz="1600" dirty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2"/>
                          </a:solidFill>
                          <a:latin typeface="Calibri" pitchFamily="34" charset="0"/>
                        </a:rPr>
                        <a:t>Упругие вьющиеся локоны</a:t>
                      </a:r>
                      <a:endParaRPr lang="en-US" sz="1600" dirty="0" smtClean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  <a:p>
                      <a:endParaRPr lang="de-DE" sz="1600" dirty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2"/>
                          </a:solidFill>
                          <a:latin typeface="Calibri" pitchFamily="34" charset="0"/>
                        </a:rPr>
                        <a:t>Естественный объем</a:t>
                      </a:r>
                      <a:endParaRPr lang="en-US" sz="1600" dirty="0" smtClean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2"/>
                          </a:solidFill>
                          <a:latin typeface="Calibri" pitchFamily="34" charset="0"/>
                        </a:rPr>
                        <a:t>Красивые светлые волосы</a:t>
                      </a:r>
                      <a:endParaRPr lang="de-DE" sz="1600" dirty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600" dirty="0" smtClean="0">
                          <a:solidFill>
                            <a:schemeClr val="tx2"/>
                          </a:solidFill>
                          <a:latin typeface="Calibri" pitchFamily="34" charset="0"/>
                        </a:rPr>
                        <a:t>Блестящие темные</a:t>
                      </a:r>
                      <a:r>
                        <a:rPr lang="ru-RU" sz="1600" baseline="0" dirty="0" smtClean="0">
                          <a:solidFill>
                            <a:schemeClr val="tx2"/>
                          </a:solidFill>
                          <a:latin typeface="Calibri" pitchFamily="34" charset="0"/>
                        </a:rPr>
                        <a:t> волосы</a:t>
                      </a:r>
                      <a:endParaRPr lang="de-DE" sz="1600" dirty="0">
                        <a:solidFill>
                          <a:schemeClr val="tx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" name="Picture 4" descr="Frizz Ease U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229" y="6208699"/>
            <a:ext cx="11922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9" descr="brilliant brunette 462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6208699"/>
            <a:ext cx="1368425" cy="38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Sheer Blonde Logo blk®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640" y="6219812"/>
            <a:ext cx="993775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/>
          <p:cNvSpPr/>
          <p:nvPr/>
        </p:nvSpPr>
        <p:spPr>
          <a:xfrm>
            <a:off x="2196641" y="3962400"/>
            <a:ext cx="726984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Down Arrow 15"/>
          <p:cNvSpPr/>
          <p:nvPr/>
        </p:nvSpPr>
        <p:spPr>
          <a:xfrm>
            <a:off x="3450857" y="3962400"/>
            <a:ext cx="726984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Down Arrow 16"/>
          <p:cNvSpPr/>
          <p:nvPr/>
        </p:nvSpPr>
        <p:spPr>
          <a:xfrm>
            <a:off x="4711241" y="3962400"/>
            <a:ext cx="726984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Down Arrow 18"/>
          <p:cNvSpPr/>
          <p:nvPr/>
        </p:nvSpPr>
        <p:spPr>
          <a:xfrm>
            <a:off x="6000991" y="3962400"/>
            <a:ext cx="726984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own Arrow 19"/>
          <p:cNvSpPr/>
          <p:nvPr/>
        </p:nvSpPr>
        <p:spPr>
          <a:xfrm>
            <a:off x="7185175" y="3962400"/>
            <a:ext cx="726984" cy="38100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9220200" cy="1447799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ru-RU" sz="3200" b="1" dirty="0" smtClean="0">
                <a:solidFill>
                  <a:srgbClr val="FF0000"/>
                </a:solidFill>
              </a:rPr>
              <a:t>ЧТО ДЛЯ ВАС ВАЖНЕЕ В УХОДЕ ЗА ВОЛОСАМИ?</a:t>
            </a:r>
            <a:endParaRPr lang="en-GB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64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21343"/>
              </p:ext>
            </p:extLst>
          </p:nvPr>
        </p:nvGraphicFramePr>
        <p:xfrm>
          <a:off x="292214" y="4149080"/>
          <a:ext cx="8640960" cy="263803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16224"/>
                <a:gridCol w="6624736"/>
              </a:tblGrid>
              <a:tr h="432048">
                <a:tc>
                  <a:txBody>
                    <a:bodyPr/>
                    <a:lstStyle/>
                    <a:p>
                      <a:r>
                        <a:rPr lang="ru-RU" sz="1400" baseline="0" dirty="0" smtClean="0"/>
                        <a:t>Для кого эта серия</a:t>
                      </a:r>
                      <a:r>
                        <a:rPr lang="en-GB" sz="1400" baseline="0" dirty="0" smtClean="0"/>
                        <a:t>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baseline="0" dirty="0" smtClean="0"/>
                        <a:t> Для женщин всех возрастов,  у которых волосы тонкие, не имеют объема </a:t>
                      </a:r>
                      <a:endParaRPr lang="en-US" sz="1400" b="0" dirty="0"/>
                    </a:p>
                  </a:txBody>
                  <a:tcPr/>
                </a:tc>
              </a:tr>
              <a:tr h="742950">
                <a:tc>
                  <a:txBody>
                    <a:bodyPr/>
                    <a:lstStyle/>
                    <a:p>
                      <a:endParaRPr lang="ru-RU" sz="1400" b="1" dirty="0" smtClean="0"/>
                    </a:p>
                    <a:p>
                      <a:r>
                        <a:rPr lang="ru-RU" sz="1400" b="1" dirty="0" smtClean="0"/>
                        <a:t>Что</a:t>
                      </a:r>
                      <a:r>
                        <a:rPr lang="ru-RU" sz="1400" b="1" baseline="0" dirty="0" smtClean="0"/>
                        <a:t> она дает</a:t>
                      </a:r>
                      <a:r>
                        <a:rPr lang="en-GB" sz="1400" b="1" dirty="0" smtClean="0"/>
                        <a:t>?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/>
                        <a:t>Утолщает</a:t>
                      </a:r>
                      <a:r>
                        <a:rPr lang="ru-RU" sz="1400" b="0" baseline="0" dirty="0" smtClean="0"/>
                        <a:t> каждый волос, уплотняя его структуру. Средства для укладки приподнимают волосы от самых корней, обладая эластичной и естественной фиксацией. Уплотняет структуру волоса на 72%</a:t>
                      </a:r>
                      <a:endParaRPr lang="en-US" sz="1400" b="0" dirty="0"/>
                    </a:p>
                  </a:txBody>
                  <a:tcPr/>
                </a:tc>
              </a:tr>
              <a:tr h="422484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Последняя</a:t>
                      </a:r>
                      <a:r>
                        <a:rPr lang="ru-RU" sz="1400" b="1" baseline="0" dirty="0" smtClean="0"/>
                        <a:t> новинка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Fine to Full Spray</a:t>
                      </a:r>
                      <a:r>
                        <a:rPr lang="ru-RU" sz="1400" b="0" dirty="0" smtClean="0"/>
                        <a:t>-</a:t>
                      </a:r>
                      <a:r>
                        <a:rPr lang="ru-RU" sz="1400" b="0" baseline="0" dirty="0" smtClean="0"/>
                        <a:t>Лак для волос, создающий эффект  натурального объема </a:t>
                      </a:r>
                      <a:r>
                        <a:rPr lang="en-GB" sz="1400" b="0" dirty="0" smtClean="0"/>
                        <a:t>(2013)</a:t>
                      </a:r>
                      <a:endParaRPr lang="en-US" sz="1400" b="0" dirty="0"/>
                    </a:p>
                  </a:txBody>
                  <a:tcPr/>
                </a:tc>
              </a:tr>
              <a:tr h="525780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Легендарный</a:t>
                      </a:r>
                      <a:r>
                        <a:rPr lang="ru-RU" sz="1400" b="1" baseline="0" dirty="0" smtClean="0"/>
                        <a:t> продукт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Blow Dry Lotion</a:t>
                      </a:r>
                      <a:r>
                        <a:rPr lang="ru-RU" sz="1400" b="0" dirty="0" smtClean="0"/>
                        <a:t>-Лосьон для корней тонких волос,</a:t>
                      </a:r>
                      <a:r>
                        <a:rPr lang="ru-RU" sz="1400" b="0" baseline="0" dirty="0" smtClean="0"/>
                        <a:t> запущенный в </a:t>
                      </a:r>
                      <a:r>
                        <a:rPr lang="en-GB" sz="1400" b="0" dirty="0" smtClean="0"/>
                        <a:t> 1988</a:t>
                      </a:r>
                      <a:r>
                        <a:rPr lang="ru-RU" sz="1400" b="0" dirty="0" smtClean="0"/>
                        <a:t>, анонсированный</a:t>
                      </a:r>
                      <a:r>
                        <a:rPr lang="ru-RU" sz="1400" b="0" baseline="0" dirty="0" smtClean="0"/>
                        <a:t> в утреннем развлекательном шоу на Британском телевидении, в одночасье стал популярным и  сразу получил заказ на </a:t>
                      </a:r>
                      <a:r>
                        <a:rPr lang="en-GB" sz="1400" b="0" dirty="0" smtClean="0"/>
                        <a:t>1.2</a:t>
                      </a:r>
                      <a:r>
                        <a:rPr lang="en-GB" sz="1400" b="0" baseline="0" dirty="0" smtClean="0"/>
                        <a:t> </a:t>
                      </a:r>
                      <a:r>
                        <a:rPr lang="ru-RU" sz="1400" b="0" baseline="0" dirty="0" smtClean="0"/>
                        <a:t>миллиона бутылок</a:t>
                      </a:r>
                      <a:endParaRPr lang="en-US" sz="1400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" y="674694"/>
            <a:ext cx="6684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9171" name="Picture 3" descr="C:\Documents and Settings\e1006208\Desktop\Images\JF_LV_2013_Group_MLP1\JF_LV_2013_Group_MLP1.jpg"/>
          <p:cNvPicPr>
            <a:picLocks noChangeAspect="1" noChangeArrowheads="1"/>
          </p:cNvPicPr>
          <p:nvPr/>
        </p:nvPicPr>
        <p:blipFill>
          <a:blip r:embed="rId2" cstate="print"/>
          <a:srcRect b="12327"/>
          <a:stretch>
            <a:fillRect/>
          </a:stretch>
        </p:blipFill>
        <p:spPr bwMode="auto">
          <a:xfrm>
            <a:off x="521804" y="1373165"/>
            <a:ext cx="3528392" cy="2399691"/>
          </a:xfrm>
          <a:prstGeom prst="rect">
            <a:avLst/>
          </a:prstGeom>
          <a:noFill/>
        </p:spPr>
      </p:pic>
      <p:pic>
        <p:nvPicPr>
          <p:cNvPr id="519172" name="Picture 4" descr="C:\Documents and Settings\e1006208\Desktop\Images\LV_Logo_Teal\LV_Logo_Te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3625" y="1668377"/>
            <a:ext cx="1296144" cy="331940"/>
          </a:xfrm>
          <a:prstGeom prst="rect">
            <a:avLst/>
          </a:prstGeom>
          <a:noFill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236" y="0"/>
            <a:ext cx="2459764" cy="3235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671775" y="1095683"/>
            <a:ext cx="3124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80"/>
              </a:spcAft>
              <a:buFont typeface="Wingdings" charset="2"/>
              <a:buNone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“</a:t>
            </a:r>
            <a:r>
              <a:rPr lang="ru-RU" i="1" dirty="0">
                <a:solidFill>
                  <a:prstClr val="black"/>
                </a:solidFill>
                <a:latin typeface="Calibri"/>
              </a:rPr>
              <a:t>Она хочет заметно более объемную прическу длительного действия без ощущения склеивания или утяжеления волос</a:t>
            </a:r>
            <a:r>
              <a:rPr lang="en-US" i="1" dirty="0">
                <a:solidFill>
                  <a:prstClr val="black"/>
                </a:solidFill>
                <a:latin typeface="Calibri"/>
              </a:rPr>
              <a:t>.”</a:t>
            </a:r>
            <a:endParaRPr lang="en-US" sz="1050" i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3768" y="228600"/>
            <a:ext cx="6027031" cy="65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ru-RU" b="1" dirty="0">
                <a:solidFill>
                  <a:schemeClr val="bg1"/>
                </a:solidFill>
              </a:rPr>
              <a:t>Придайте своим волосам роскошный чувственный ЕСТЕСТВЕННЫЙ </a:t>
            </a:r>
            <a:r>
              <a:rPr lang="ru-RU" b="1" dirty="0" smtClean="0">
                <a:solidFill>
                  <a:schemeClr val="bg1"/>
                </a:solidFill>
              </a:rPr>
              <a:t>ОБЪЕМ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15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0" name="Picture 12" descr="http://www.johnfrieda.co.uk/images/products/large/lv-extra-hold-hairspr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208" y="3582552"/>
            <a:ext cx="683522" cy="284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2147" name="Rectangle 15"/>
          <p:cNvSpPr>
            <a:spLocks noChangeArrowheads="1"/>
          </p:cNvSpPr>
          <p:nvPr/>
        </p:nvSpPr>
        <p:spPr bwMode="auto">
          <a:xfrm>
            <a:off x="1104900" y="838200"/>
            <a:ext cx="2400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4BACC6"/>
                </a:solidFill>
                <a:latin typeface="Calibri"/>
                <a:ea typeface="ヒラギノ角ゴ Pro W3"/>
                <a:cs typeface="Arial" pitchFamily="34" charset="0"/>
              </a:rPr>
              <a:t>УХОД </a:t>
            </a:r>
            <a:endParaRPr lang="en-GB" sz="2000" b="1" dirty="0">
              <a:solidFill>
                <a:srgbClr val="4BACC6"/>
              </a:solidFill>
              <a:latin typeface="Calibri"/>
              <a:ea typeface="ヒラギノ角ゴ Pro W3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alibri"/>
                <a:ea typeface="ヒラギノ角ゴ Pro W3"/>
                <a:cs typeface="Arial" pitchFamily="34" charset="0"/>
              </a:rPr>
              <a:t>Готовит тонкие волосы к объемной укладке, не утяжеляя их</a:t>
            </a:r>
            <a:r>
              <a:rPr lang="en-GB" sz="1400" dirty="0" smtClean="0">
                <a:solidFill>
                  <a:srgbClr val="000000"/>
                </a:solidFill>
                <a:latin typeface="Calibri"/>
                <a:ea typeface="ヒラギノ角ゴ Pro W3"/>
                <a:cs typeface="Arial" pitchFamily="34" charset="0"/>
              </a:rPr>
              <a:t>.</a:t>
            </a:r>
            <a:endParaRPr lang="en-GB" sz="1400" dirty="0">
              <a:solidFill>
                <a:srgbClr val="000000"/>
              </a:solidFill>
              <a:latin typeface="Calibri"/>
              <a:ea typeface="ヒラギノ角ゴ Pro W3"/>
              <a:cs typeface="Arial" pitchFamily="34" charset="0"/>
            </a:endParaRPr>
          </a:p>
          <a:p>
            <a:pPr>
              <a:lnSpc>
                <a:spcPct val="110000"/>
              </a:lnSpc>
            </a:pPr>
            <a:endParaRPr lang="en-GB" sz="1400" dirty="0">
              <a:solidFill>
                <a:srgbClr val="000000"/>
              </a:solidFill>
              <a:latin typeface="Calibri"/>
              <a:ea typeface="ヒラギノ角ゴ Pro W3"/>
              <a:cs typeface="Arial" pitchFamily="34" charset="0"/>
            </a:endParaRPr>
          </a:p>
        </p:txBody>
      </p:sp>
      <p:sp>
        <p:nvSpPr>
          <p:cNvPr id="262148" name="Rectangle 46"/>
          <p:cNvSpPr>
            <a:spLocks noChangeArrowheads="1"/>
          </p:cNvSpPr>
          <p:nvPr/>
        </p:nvSpPr>
        <p:spPr bwMode="auto">
          <a:xfrm>
            <a:off x="1066800" y="3605212"/>
            <a:ext cx="2055812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ru-RU" sz="2000" b="1" dirty="0" smtClean="0">
                <a:solidFill>
                  <a:srgbClr val="4BACC6"/>
                </a:solidFill>
                <a:latin typeface="Calibri"/>
                <a:ea typeface="ヒラギノ角ゴ Pro W3"/>
                <a:cs typeface="Arial" pitchFamily="34" charset="0"/>
              </a:rPr>
              <a:t>УКЛАДКА</a:t>
            </a:r>
            <a:endParaRPr lang="en-GB" sz="2000" b="1" dirty="0">
              <a:solidFill>
                <a:srgbClr val="4BACC6"/>
              </a:solidFill>
              <a:latin typeface="Calibri"/>
              <a:ea typeface="ヒラギノ角ゴ Pro W3"/>
              <a:cs typeface="Arial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1400" dirty="0" smtClean="0">
                <a:solidFill>
                  <a:srgbClr val="000000"/>
                </a:solidFill>
                <a:latin typeface="Calibri"/>
                <a:ea typeface="ヒラギノ角ゴ Pro W3"/>
                <a:cs typeface="Arial" pitchFamily="34" charset="0"/>
              </a:rPr>
              <a:t>Придает объем  по всей длине волос путем утолщения тонких волос без их склеивания.</a:t>
            </a:r>
            <a:endParaRPr lang="en-GB" sz="1400" dirty="0">
              <a:solidFill>
                <a:srgbClr val="000000"/>
              </a:solidFill>
              <a:latin typeface="Calibri"/>
              <a:ea typeface="ヒラギノ角ゴ Pro W3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9017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prstClr val="black"/>
                </a:solidFill>
                <a:latin typeface="Calibri"/>
              </a:rPr>
              <a:t>Шампунь </a:t>
            </a:r>
            <a:endParaRPr lang="de-DE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0600" y="9017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prstClr val="black"/>
                </a:solidFill>
                <a:latin typeface="Calibri"/>
              </a:rPr>
              <a:t>Кондиционер </a:t>
            </a:r>
            <a:endParaRPr lang="de-DE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29200" y="32766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prstClr val="black"/>
                </a:solidFill>
                <a:latin typeface="Calibri"/>
              </a:rPr>
              <a:t>Fine-to-Full Spray</a:t>
            </a:r>
            <a:endParaRPr lang="de-DE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96200" y="3276600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prstClr val="black"/>
                </a:solidFill>
                <a:latin typeface="Calibri"/>
              </a:rPr>
              <a:t>All Day Hold Hairspray</a:t>
            </a:r>
            <a:endParaRPr lang="de-DE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77982" y="3276600"/>
            <a:ext cx="11658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prstClr val="black"/>
                </a:solidFill>
                <a:latin typeface="Calibri"/>
              </a:rPr>
              <a:t>Blow-dry Lotion Root Booster</a:t>
            </a:r>
            <a:endParaRPr lang="de-DE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00352" y="3276600"/>
            <a:ext cx="1652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prstClr val="black"/>
                </a:solidFill>
                <a:latin typeface="Calibri"/>
              </a:rPr>
              <a:t>Volume Building Mousse</a:t>
            </a:r>
            <a:endParaRPr lang="de-DE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>
          <a:xfrm>
            <a:off x="1159594" y="152400"/>
            <a:ext cx="7603405" cy="533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b="1" dirty="0"/>
              <a:t>НЕПРЕВЗОЙДЕННЫЙ</a:t>
            </a:r>
            <a:r>
              <a:rPr lang="ru-RU" dirty="0"/>
              <a:t> </a:t>
            </a:r>
            <a:r>
              <a:rPr lang="ru-RU" b="1" dirty="0"/>
              <a:t>РЕЗУЛЬТАТ</a:t>
            </a:r>
            <a:endParaRPr lang="en-GB" b="1" dirty="0"/>
          </a:p>
        </p:txBody>
      </p:sp>
      <p:pic>
        <p:nvPicPr>
          <p:cNvPr id="32770" name="Picture 2" descr="http://www.johnfrieda.co.uk/images/products/large/lv-thickening-shampo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209477"/>
            <a:ext cx="718770" cy="212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http://www.johnfrieda.co.uk/images/products/large/lv-thickening-condition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84048"/>
            <a:ext cx="729343" cy="215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http://www.johnfrieda.co.uk/images/products/large/lv-thickening-mouss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782" y="4015264"/>
            <a:ext cx="586165" cy="243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Fine To Full Blow-Out Spr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05" y="4158251"/>
            <a:ext cx="537318" cy="22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http://www.johnfrieda.co.uk/images/products/large/lv-blow-dry-lotion-root-booster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5"/>
          <a:stretch/>
        </p:blipFill>
        <p:spPr bwMode="auto">
          <a:xfrm>
            <a:off x="6377982" y="4589041"/>
            <a:ext cx="727514" cy="17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B8B4BB"/>
              </a:clrFrom>
              <a:clrTo>
                <a:srgbClr val="B8B4B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6" t="17058" r="25586" b="30534"/>
          <a:stretch>
            <a:fillRect/>
          </a:stretch>
        </p:blipFill>
        <p:spPr bwMode="auto">
          <a:xfrm>
            <a:off x="6804084" y="1055588"/>
            <a:ext cx="1766386" cy="19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979931" y="88204"/>
            <a:ext cx="30367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3200" b="1" dirty="0">
                <a:cs typeface="Arial" charset="0"/>
              </a:rPr>
              <a:t>40%*</a:t>
            </a:r>
            <a:r>
              <a:rPr lang="en-US" sz="1200" b="1" dirty="0">
                <a:cs typeface="Arial" charset="0"/>
              </a:rPr>
              <a:t> </a:t>
            </a:r>
            <a:endParaRPr lang="ru-RU" sz="1200" b="1" dirty="0" smtClean="0">
              <a:cs typeface="Arial" charset="0"/>
            </a:endParaRPr>
          </a:p>
          <a:p>
            <a:pPr algn="r">
              <a:defRPr/>
            </a:pPr>
            <a:r>
              <a:rPr lang="ru-RU" sz="1200" b="1" dirty="0" smtClean="0">
                <a:cs typeface="Arial" charset="0"/>
              </a:rPr>
              <a:t>ДОПОЛНИТЕЛЬНОГО </a:t>
            </a:r>
            <a:r>
              <a:rPr lang="ru-RU" sz="1200" b="1" dirty="0">
                <a:cs typeface="Arial" charset="0"/>
              </a:rPr>
              <a:t>ОБЪЕМА</a:t>
            </a:r>
            <a:endParaRPr lang="en-US" sz="1200" b="1" dirty="0">
              <a:cs typeface="Arial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79637" y="611244"/>
            <a:ext cx="4572000" cy="4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endParaRPr lang="en-GB" sz="1600" b="1" dirty="0">
              <a:latin typeface="+mj-lt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08799" y="6367835"/>
            <a:ext cx="90841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000" b="1" dirty="0">
                <a:cs typeface="Arial" charset="0"/>
              </a:rPr>
              <a:t>*</a:t>
            </a:r>
            <a:r>
              <a:rPr lang="ru-RU" sz="1200" b="1" dirty="0" smtClean="0">
                <a:cs typeface="Arial" charset="0"/>
              </a:rPr>
              <a:t>РЕГУЛЯРНОЕ </a:t>
            </a:r>
            <a:r>
              <a:rPr lang="ru-RU" sz="1200" b="1" dirty="0">
                <a:cs typeface="Arial" charset="0"/>
              </a:rPr>
              <a:t>ИСПОЛЬЗОВАНИЕ ПРОДУКЦИИ </a:t>
            </a:r>
            <a:r>
              <a:rPr lang="ru-RU" sz="1200" b="1" dirty="0" smtClean="0">
                <a:cs typeface="Arial" charset="0"/>
              </a:rPr>
              <a:t>ЛИНИИ </a:t>
            </a:r>
            <a:r>
              <a:rPr lang="en-GB" sz="1200" b="1" dirty="0" smtClean="0">
                <a:cs typeface="Arial" charset="0"/>
              </a:rPr>
              <a:t>Luxurious Volume</a:t>
            </a:r>
            <a:r>
              <a:rPr lang="ru-RU" sz="1200" b="1" dirty="0" smtClean="0">
                <a:cs typeface="Arial" charset="0"/>
              </a:rPr>
              <a:t> ЗАМЕТНО </a:t>
            </a:r>
            <a:r>
              <a:rPr lang="ru-RU" sz="1200" b="1" dirty="0">
                <a:cs typeface="Arial" charset="0"/>
              </a:rPr>
              <a:t>УТОЛЩАЕТ СТРУКТУРУ КАЖДОГО ВОЛОСА</a:t>
            </a:r>
            <a:endParaRPr lang="en-US" sz="12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797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90194" y="1054104"/>
            <a:ext cx="4381806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840549"/>
              </p:ext>
            </p:extLst>
          </p:nvPr>
        </p:nvGraphicFramePr>
        <p:xfrm>
          <a:off x="296185" y="3933056"/>
          <a:ext cx="8640960" cy="29499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16224"/>
                <a:gridCol w="6624736"/>
              </a:tblGrid>
              <a:tr h="540059">
                <a:tc>
                  <a:txBody>
                    <a:bodyPr/>
                    <a:lstStyle/>
                    <a:p>
                      <a:endParaRPr lang="ru-RU" sz="1400" baseline="0" dirty="0" smtClean="0"/>
                    </a:p>
                    <a:p>
                      <a:r>
                        <a:rPr lang="ru-RU" sz="1400" baseline="0" dirty="0" smtClean="0"/>
                        <a:t>Для кого эта серия?</a:t>
                      </a:r>
                    </a:p>
                    <a:p>
                      <a:endParaRPr lang="en-GB" sz="14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baseline="0" dirty="0" smtClean="0"/>
                        <a:t>Для женщин всех возрастов,  у которых волосы от природы вьющиеся или непослушные</a:t>
                      </a:r>
                      <a:endParaRPr lang="en-US" sz="1400" b="0" dirty="0"/>
                    </a:p>
                  </a:txBody>
                  <a:tcPr/>
                </a:tc>
              </a:tr>
              <a:tr h="602940">
                <a:tc>
                  <a:txBody>
                    <a:bodyPr/>
                    <a:lstStyle/>
                    <a:p>
                      <a:r>
                        <a:rPr lang="ru-RU" sz="1400" b="1" baseline="0" dirty="0" smtClean="0"/>
                        <a:t>Что она дает?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baseline="0" dirty="0" smtClean="0"/>
                        <a:t>Различные продукты позволяют женщинам </a:t>
                      </a:r>
                      <a:r>
                        <a:rPr lang="en-US" sz="1400" b="0" baseline="0" dirty="0" smtClean="0"/>
                        <a:t> </a:t>
                      </a:r>
                      <a:r>
                        <a:rPr lang="ru-RU" sz="1400" b="0" baseline="0" dirty="0" smtClean="0"/>
                        <a:t>«приручить»  свои волосы, распрямляя вьющиеся или завивая  гладкие волосы  по своему усмотрению</a:t>
                      </a:r>
                      <a:endParaRPr lang="en-US" sz="1400" b="0" dirty="0"/>
                    </a:p>
                  </a:txBody>
                  <a:tcPr/>
                </a:tc>
              </a:tr>
              <a:tr h="533401">
                <a:tc>
                  <a:txBody>
                    <a:bodyPr/>
                    <a:lstStyle/>
                    <a:p>
                      <a:endParaRPr lang="ru-RU" sz="1400" b="1" dirty="0" smtClean="0"/>
                    </a:p>
                    <a:p>
                      <a:r>
                        <a:rPr lang="uk-UA" sz="1400" b="1" dirty="0" smtClean="0"/>
                        <a:t>Последняя</a:t>
                      </a:r>
                      <a:r>
                        <a:rPr lang="uk-UA" sz="1400" b="1" baseline="0" dirty="0" smtClean="0"/>
                        <a:t> новинка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3-day straight </a:t>
                      </a:r>
                      <a:r>
                        <a:rPr lang="ru-RU" sz="1400" b="0" dirty="0" smtClean="0"/>
                        <a:t>– выпрямляющий моделирующий спрей </a:t>
                      </a:r>
                      <a:r>
                        <a:rPr lang="en-GB" sz="1400" b="0" baseline="0" dirty="0" smtClean="0"/>
                        <a:t>(2011)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lte Haas Grotesk" charset="0"/>
                          <a:ea typeface="MS PGothic" pitchFamily="34" charset="-128"/>
                          <a:cs typeface="Arial" pitchFamily="34" charset="0"/>
                        </a:rPr>
                        <a:t>Трансформирует вьющиеся и непослушные волосы в прямые. Гладкие пряди с сохранением укладки в течении 3х дней</a:t>
                      </a:r>
                      <a:endParaRPr lang="en-US" sz="1200" b="0" i="1" dirty="0"/>
                    </a:p>
                  </a:txBody>
                  <a:tcPr/>
                </a:tc>
              </a:tr>
              <a:tr h="525780">
                <a:tc>
                  <a:txBody>
                    <a:bodyPr/>
                    <a:lstStyle/>
                    <a:p>
                      <a:endParaRPr lang="ru-RU" sz="1400" b="1" dirty="0" smtClean="0"/>
                    </a:p>
                    <a:p>
                      <a:r>
                        <a:rPr lang="ru-RU" sz="1400" b="1" dirty="0" smtClean="0"/>
                        <a:t>Легендарный</a:t>
                      </a:r>
                      <a:r>
                        <a:rPr lang="ru-RU" sz="1400" b="1" baseline="0" dirty="0" smtClean="0"/>
                        <a:t> продукт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Original Serum</a:t>
                      </a:r>
                      <a:r>
                        <a:rPr lang="ru-RU" sz="1400" b="0" dirty="0" smtClean="0"/>
                        <a:t> – Сыворотка для непослушный волос</a:t>
                      </a:r>
                      <a:r>
                        <a:rPr lang="ru-RU" sz="1400" b="0" baseline="0" dirty="0" smtClean="0"/>
                        <a:t>: запущена в производство  в 1990 году и произвела революцию в уходе за волосами  данной категории . На сегодняшний день является № 1 среди сывороток  продающихся  по всему миру</a:t>
                      </a:r>
                      <a:endParaRPr lang="en-GB" sz="1400" b="0" baseline="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" y="674694"/>
            <a:ext cx="6684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johnfrieda.co.uk/images/products/fe_product_logo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038" y="1378168"/>
            <a:ext cx="936356" cy="266700"/>
          </a:xfrm>
          <a:prstGeom prst="rect">
            <a:avLst/>
          </a:prstGeom>
          <a:noFill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644868"/>
            <a:ext cx="569788" cy="143655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280" y="2690026"/>
            <a:ext cx="477589" cy="12027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1" y="1644868"/>
            <a:ext cx="387518" cy="11071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59" y="1644868"/>
            <a:ext cx="399482" cy="111743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6" y="2029833"/>
            <a:ext cx="461488" cy="111875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97" y="1388710"/>
            <a:ext cx="516669" cy="12995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91" y="1420501"/>
            <a:ext cx="436501" cy="12383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5" y="2679348"/>
            <a:ext cx="392907" cy="52387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15" y="2858714"/>
            <a:ext cx="346148" cy="83914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86" y="2137633"/>
            <a:ext cx="393663" cy="110115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69" y="2114379"/>
            <a:ext cx="386540" cy="108884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611" y="1454653"/>
            <a:ext cx="554082" cy="1404061"/>
          </a:xfrm>
          <a:prstGeom prst="rect">
            <a:avLst/>
          </a:prstGeom>
        </p:spPr>
      </p:pic>
      <p:sp>
        <p:nvSpPr>
          <p:cNvPr id="29" name="Прямоугольник 28"/>
          <p:cNvSpPr/>
          <p:nvPr/>
        </p:nvSpPr>
        <p:spPr>
          <a:xfrm>
            <a:off x="183035" y="13608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Создать потрясающие, 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послушные локоны</a:t>
            </a:r>
            <a:endParaRPr lang="uk-UA" sz="2400" dirty="0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r="21467" b="36817"/>
          <a:stretch/>
        </p:blipFill>
        <p:spPr bwMode="auto">
          <a:xfrm>
            <a:off x="7392729" y="946"/>
            <a:ext cx="1751271" cy="236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99"/>
          <a:stretch/>
        </p:blipFill>
        <p:spPr bwMode="auto">
          <a:xfrm>
            <a:off x="5633059" y="26405"/>
            <a:ext cx="1748734" cy="2336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4719323" y="24796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</a:rPr>
              <a:t>Специально разработано для «укрощения» непослушных, пушащихся волос любого типа</a:t>
            </a:r>
            <a:endParaRPr lang="en-GB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304800"/>
            <a:ext cx="8001000" cy="1143000"/>
          </a:xfrm>
        </p:spPr>
        <p:txBody>
          <a:bodyPr/>
          <a:lstStyle/>
          <a:p>
            <a:pPr eaLnBrk="1" hangingPunct="1"/>
            <a:r>
              <a:rPr lang="ru-RU" sz="3200" b="1" dirty="0" smtClean="0"/>
              <a:t>СТРУКТУРА ЛИНИИ</a:t>
            </a:r>
            <a:endParaRPr lang="en-US" sz="3200" b="1" dirty="0" smtClean="0"/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2573" y="533400"/>
            <a:ext cx="2830337" cy="431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sz="1600" dirty="0" smtClean="0"/>
              <a:t>Для эффекта прямых волос</a:t>
            </a:r>
            <a:endParaRPr lang="en-US" sz="1600" dirty="0" smtClean="0"/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040783" y="477223"/>
            <a:ext cx="2164321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spcBef>
                <a:spcPct val="35000"/>
              </a:spcBef>
              <a:defRPr/>
            </a:pPr>
            <a:r>
              <a:rPr lang="ru-RU" sz="1600" dirty="0" smtClean="0">
                <a:solidFill>
                  <a:prstClr val="black"/>
                </a:solidFill>
                <a:latin typeface="Calibri" pitchFamily="34" charset="0"/>
              </a:rPr>
              <a:t>Для эффекта упругих вьющихся локонов</a:t>
            </a:r>
            <a:endParaRPr lang="en-US" sz="16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929744" y="990600"/>
            <a:ext cx="799065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sz="2000" b="1" dirty="0" smtClean="0">
                <a:solidFill>
                  <a:srgbClr val="CC66FF"/>
                </a:solidFill>
                <a:latin typeface="Calibri" pitchFamily="34" charset="0"/>
              </a:rPr>
              <a:t>УХОД</a:t>
            </a:r>
            <a:endParaRPr lang="en-US" sz="2000" b="1" dirty="0">
              <a:solidFill>
                <a:srgbClr val="CC66FF"/>
              </a:solidFill>
              <a:latin typeface="Calibri" pitchFamily="34" charset="0"/>
            </a:endParaRP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948227" y="4684490"/>
            <a:ext cx="1260281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sz="2000" b="1" dirty="0" smtClean="0">
                <a:solidFill>
                  <a:srgbClr val="CC66FF"/>
                </a:solidFill>
                <a:latin typeface="Calibri" pitchFamily="34" charset="0"/>
              </a:rPr>
              <a:t>УКЛАДКА</a:t>
            </a:r>
            <a:endParaRPr lang="en-US" sz="2000" b="1" dirty="0">
              <a:solidFill>
                <a:srgbClr val="CC66FF"/>
              </a:solidFill>
              <a:latin typeface="Calibri" pitchFamily="34" charset="0"/>
            </a:endParaRPr>
          </a:p>
        </p:txBody>
      </p:sp>
      <p:pic>
        <p:nvPicPr>
          <p:cNvPr id="254987" name="Picture 3" descr="N:\Media\Images\Products\Frizz Ease\2011\JPEG\JF_FE_StraightAhead_Shampoo_MLP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371600"/>
            <a:ext cx="788232" cy="225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8" name="Picture 4" descr="N:\Media\Images\Products\Frizz Ease\2011\JPEG\JF_FE_StraightAhead_Cond_MLP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789" y="1371599"/>
            <a:ext cx="797647" cy="2288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89" name="Picture 5" descr="N:\Media\Images\Products\Frizz Ease\2011\JPEG\JF_FE_DreamCurls_Shampoo_MLP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1433155"/>
            <a:ext cx="851742" cy="24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90" name="Picture 6" descr="N:\Media\Images\Products\Frizz Ease\2011\JPEG\JF_FE_DreamCurls_Cond_MLP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288" y="1425632"/>
            <a:ext cx="823723" cy="2364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92" name="Picture 7" descr="N:\Media\Images\Products\Frizz Ease\2011\JPEG\JF_FE_MiraculousRecoveryMasque_MLP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236" y="1520589"/>
            <a:ext cx="971950" cy="164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8508" y="940713"/>
            <a:ext cx="12942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>
                <a:solidFill>
                  <a:prstClr val="black"/>
                </a:solidFill>
                <a:latin typeface="Calibri" pitchFamily="34" charset="0"/>
              </a:rPr>
              <a:t>Straight Shampoo</a:t>
            </a:r>
            <a:endParaRPr lang="de-DE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23863" y="940713"/>
            <a:ext cx="14400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>
                <a:solidFill>
                  <a:prstClr val="black"/>
                </a:solidFill>
                <a:latin typeface="Calibri" pitchFamily="34" charset="0"/>
              </a:rPr>
              <a:t>Straight Conditioner</a:t>
            </a:r>
            <a:endParaRPr lang="de-DE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9200" y="940713"/>
            <a:ext cx="876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prstClr val="black"/>
                </a:solidFill>
                <a:latin typeface="Calibri" pitchFamily="34" charset="0"/>
              </a:rPr>
              <a:t>Curl Around Shampoo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982170" y="940713"/>
            <a:ext cx="10636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prstClr val="black"/>
                </a:solidFill>
                <a:latin typeface="Calibri" pitchFamily="34" charset="0"/>
              </a:rPr>
              <a:t>Curl Around Conditioner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0198" y="4766609"/>
            <a:ext cx="1110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smtClean="0">
                <a:solidFill>
                  <a:prstClr val="black"/>
                </a:solidFill>
                <a:latin typeface="Calibri" pitchFamily="34" charset="0"/>
              </a:rPr>
              <a:t>3 Days Straight</a:t>
            </a:r>
            <a:endParaRPr lang="de-DE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24838" y="2605972"/>
            <a:ext cx="8367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prstClr val="black"/>
                </a:solidFill>
                <a:latin typeface="Calibri" pitchFamily="34" charset="0"/>
              </a:rPr>
              <a:t>Original Hair Serum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84419" y="2620735"/>
            <a:ext cx="8367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prstClr val="black"/>
                </a:solidFill>
                <a:latin typeface="Calibri" pitchFamily="34" charset="0"/>
              </a:rPr>
              <a:t>Hair Serum Extra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771500" y="3321141"/>
            <a:ext cx="201077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ru-RU" sz="2000" b="1" dirty="0" smtClean="0">
                <a:solidFill>
                  <a:srgbClr val="CC66FF"/>
                </a:solidFill>
                <a:latin typeface="Calibri" pitchFamily="34" charset="0"/>
              </a:rPr>
              <a:t>ПРЕОБРАЖЕНИЕ</a:t>
            </a:r>
            <a:endParaRPr lang="en-US" sz="2000" b="1" dirty="0">
              <a:solidFill>
                <a:srgbClr val="CC66FF"/>
              </a:solidFill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66172" y="1002268"/>
            <a:ext cx="15550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prstClr val="black"/>
                </a:solidFill>
                <a:latin typeface="Calibri" pitchFamily="34" charset="0"/>
              </a:rPr>
              <a:t>Miracle Recovery Deep Conditioner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30724" name="Picture 4" descr="Hair Serum Extra-Strength Formul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7" y="3098727"/>
            <a:ext cx="508752" cy="128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Hair Serum Original Formul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31" y="3081389"/>
            <a:ext cx="517704" cy="130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3 Day Straight™ Semi-Permanent Styling Spra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08" y="5081573"/>
            <a:ext cx="666567" cy="167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994" name="Picture 13" descr="N:\Media\Images\Products\Frizz Ease\2011\JPEG\JF_FE_SecretAgentPerfectingCreme_MLP1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04"/>
          <a:stretch/>
        </p:blipFill>
        <p:spPr bwMode="auto">
          <a:xfrm>
            <a:off x="8130284" y="5493308"/>
            <a:ext cx="496191" cy="121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997" name="Picture 15" descr="N:\Media\Images\Products\Frizz Ease\2011\JPEG\JF_FE_MoistureBarrier_MLP1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73"/>
          <a:stretch/>
        </p:blipFill>
        <p:spPr bwMode="auto">
          <a:xfrm>
            <a:off x="7231185" y="4877969"/>
            <a:ext cx="799831" cy="1783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831692" y="4535776"/>
            <a:ext cx="105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smtClean="0">
                <a:solidFill>
                  <a:prstClr val="black"/>
                </a:solidFill>
                <a:latin typeface="Calibri" pitchFamily="34" charset="0"/>
              </a:rPr>
              <a:t>Dream Curls® Styling Spray</a:t>
            </a:r>
            <a:endParaRPr lang="de-DE" sz="12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69231" y="4600307"/>
            <a:ext cx="114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prstClr val="black"/>
                </a:solidFill>
                <a:latin typeface="Calibri" pitchFamily="34" charset="0"/>
              </a:rPr>
              <a:t>Curl Reviver Styling Mousse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61634" y="4831140"/>
            <a:ext cx="12823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smtClean="0">
                <a:solidFill>
                  <a:prstClr val="black"/>
                </a:solidFill>
                <a:latin typeface="Calibri" pitchFamily="34" charset="0"/>
              </a:rPr>
              <a:t>Secret agent® perfecting crème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93292" y="4369474"/>
            <a:ext cx="1385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itchFamily="34" charset="0"/>
              </a:rPr>
              <a:t>Moisture Barrier Hairspray</a:t>
            </a:r>
            <a:endParaRPr lang="de-DE" sz="1200" dirty="0">
              <a:latin typeface="Calibri" pitchFamily="34" charset="0"/>
            </a:endParaRPr>
          </a:p>
        </p:txBody>
      </p:sp>
      <p:pic>
        <p:nvPicPr>
          <p:cNvPr id="37" name="Picture 12" descr="N:\Media\Images\Products\Frizz Ease\2011\JPEG\Dream Curls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5"/>
          <a:stretch/>
        </p:blipFill>
        <p:spPr bwMode="auto">
          <a:xfrm>
            <a:off x="5216690" y="5168189"/>
            <a:ext cx="689280" cy="15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1" descr="N:\Media\Images\Products\Frizz Ease\2011\JPEG\JF_FE_CurlReviverMousse_MLP1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2718"/>
          <a:stretch/>
        </p:blipFill>
        <p:spPr bwMode="auto">
          <a:xfrm>
            <a:off x="5979166" y="5107862"/>
            <a:ext cx="813672" cy="157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201" name="Text Box 25"/>
          <p:cNvSpPr txBox="1">
            <a:spLocks noChangeArrowheads="1"/>
          </p:cNvSpPr>
          <p:nvPr/>
        </p:nvSpPr>
        <p:spPr bwMode="auto">
          <a:xfrm>
            <a:off x="7052111" y="1398697"/>
            <a:ext cx="1957809" cy="2437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defRPr/>
            </a:pPr>
            <a:r>
              <a:rPr lang="ru-RU" sz="1200" b="1" dirty="0" smtClean="0">
                <a:solidFill>
                  <a:prstClr val="black"/>
                </a:solidFill>
                <a:latin typeface="Calibri" pitchFamily="34" charset="0"/>
              </a:rPr>
              <a:t>Интенсивный уход</a:t>
            </a:r>
            <a:endParaRPr lang="en-US" sz="1200" b="1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7045796" y="477223"/>
            <a:ext cx="2174404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buFont typeface="Arial" pitchFamily="34" charset="0"/>
              <a:buNone/>
            </a:pPr>
            <a:r>
              <a:rPr lang="ru-RU" sz="1600" dirty="0" smtClean="0"/>
              <a:t>Для Универсального использования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825501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30917" y="1344119"/>
            <a:ext cx="4442303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318031"/>
              </p:ext>
            </p:extLst>
          </p:nvPr>
        </p:nvGraphicFramePr>
        <p:xfrm>
          <a:off x="262720" y="3992112"/>
          <a:ext cx="8663880" cy="283230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21572"/>
                <a:gridCol w="6642308"/>
              </a:tblGrid>
              <a:tr h="372992">
                <a:tc>
                  <a:txBody>
                    <a:bodyPr/>
                    <a:lstStyle/>
                    <a:p>
                      <a:r>
                        <a:rPr lang="ru-RU" sz="1400" dirty="0" smtClean="0"/>
                        <a:t>Для</a:t>
                      </a:r>
                      <a:r>
                        <a:rPr lang="ru-RU" sz="1400" baseline="0" dirty="0" smtClean="0"/>
                        <a:t> кого эта серия?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/>
                        <a:t>Для женщины с натуральными, крашеными</a:t>
                      </a:r>
                      <a:r>
                        <a:rPr lang="ru-RU" sz="1400" b="0" baseline="0" dirty="0" smtClean="0"/>
                        <a:t>  в светлый и темный блонд волосами</a:t>
                      </a:r>
                      <a:endParaRPr lang="en-US" sz="1400" b="0" dirty="0"/>
                    </a:p>
                  </a:txBody>
                  <a:tcPr/>
                </a:tc>
              </a:tr>
              <a:tr h="406494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Что</a:t>
                      </a:r>
                      <a:r>
                        <a:rPr lang="ru-RU" sz="1400" b="1" baseline="0" dirty="0" smtClean="0"/>
                        <a:t> она дает</a:t>
                      </a:r>
                      <a:r>
                        <a:rPr lang="en-GB" sz="1400" b="1" dirty="0" smtClean="0"/>
                        <a:t>?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 smtClean="0"/>
                        <a:t>Яркость</a:t>
                      </a:r>
                      <a:r>
                        <a:rPr lang="ru-RU" sz="1400" b="0" baseline="0" dirty="0" smtClean="0"/>
                        <a:t> цвета и осветление уже с первого применения</a:t>
                      </a:r>
                      <a:endParaRPr lang="en-US" sz="1400" b="0" dirty="0"/>
                    </a:p>
                  </a:txBody>
                  <a:tcPr/>
                </a:tc>
              </a:tr>
              <a:tr h="536049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Последняя</a:t>
                      </a:r>
                      <a:r>
                        <a:rPr lang="ru-RU" sz="1400" b="1" baseline="0" dirty="0" smtClean="0"/>
                        <a:t> новинка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Go Blonder </a:t>
                      </a:r>
                      <a:r>
                        <a:rPr lang="ru-RU" sz="1400" b="0" dirty="0" smtClean="0"/>
                        <a:t> осветляющий спрей «Стань более светлой» </a:t>
                      </a:r>
                      <a:r>
                        <a:rPr lang="en-GB" sz="1400" b="0" baseline="0" dirty="0" smtClean="0"/>
                        <a:t>(2011)</a:t>
                      </a:r>
                      <a:endParaRPr lang="en-US" sz="1400" b="0" dirty="0"/>
                    </a:p>
                  </a:txBody>
                  <a:tcPr/>
                </a:tc>
              </a:tr>
              <a:tr h="525780">
                <a:tc>
                  <a:txBody>
                    <a:bodyPr/>
                    <a:lstStyle/>
                    <a:p>
                      <a:endParaRPr lang="ru-RU" sz="1400" b="1" dirty="0" smtClean="0"/>
                    </a:p>
                    <a:p>
                      <a:r>
                        <a:rPr lang="ru-RU" sz="1400" b="1" dirty="0" smtClean="0"/>
                        <a:t>Легендарный</a:t>
                      </a:r>
                      <a:r>
                        <a:rPr lang="ru-RU" sz="1400" b="1" baseline="0" dirty="0" smtClean="0"/>
                        <a:t> продукт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 smtClean="0"/>
                        <a:t>Sheer Blonde </a:t>
                      </a:r>
                      <a:r>
                        <a:rPr lang="ru-RU" sz="1400" b="0" dirty="0" smtClean="0"/>
                        <a:t>были</a:t>
                      </a:r>
                      <a:r>
                        <a:rPr lang="ru-RU" sz="1400" b="0" baseline="0" dirty="0" smtClean="0"/>
                        <a:t> первыми в мире </a:t>
                      </a:r>
                      <a:r>
                        <a:rPr lang="ru-RU" sz="1400" b="0" dirty="0" smtClean="0"/>
                        <a:t>шампунем и кондиционером, созданными специально для блондинок,</a:t>
                      </a:r>
                      <a:r>
                        <a:rPr lang="ru-RU" sz="1400" b="0" baseline="0" dirty="0" smtClean="0"/>
                        <a:t> запущен в </a:t>
                      </a:r>
                      <a:r>
                        <a:rPr lang="en-GB" sz="1400" b="0" baseline="0" dirty="0" smtClean="0"/>
                        <a:t>1998.</a:t>
                      </a:r>
                    </a:p>
                    <a:p>
                      <a:r>
                        <a:rPr lang="en-GB" sz="1400" b="0" baseline="0" dirty="0" smtClean="0"/>
                        <a:t>Go Blonder </a:t>
                      </a:r>
                      <a:r>
                        <a:rPr lang="ru-RU" sz="1400" b="0" baseline="0" dirty="0" smtClean="0"/>
                        <a:t> шампунь и кондиционер, запущенный  в </a:t>
                      </a:r>
                      <a:r>
                        <a:rPr lang="en-GB" sz="1400" b="0" baseline="0" dirty="0" smtClean="0"/>
                        <a:t>2009</a:t>
                      </a:r>
                      <a:r>
                        <a:rPr lang="ru-RU" sz="1400" b="0" baseline="0" dirty="0" smtClean="0"/>
                        <a:t> году</a:t>
                      </a:r>
                      <a:r>
                        <a:rPr lang="en-GB" sz="1400" b="0" baseline="0" dirty="0" smtClean="0"/>
                        <a:t>, </a:t>
                      </a:r>
                      <a:r>
                        <a:rPr lang="ru-RU" sz="1400" b="0" baseline="0" dirty="0" smtClean="0"/>
                        <a:t> постепенно </a:t>
                      </a:r>
                      <a:r>
                        <a:rPr lang="ru-RU" sz="1400" b="0" baseline="0" dirty="0" smtClean="0">
                          <a:solidFill>
                            <a:schemeClr val="tx1"/>
                          </a:solidFill>
                        </a:rPr>
                        <a:t>осветляет волосы без перекиси и аммиака (</a:t>
                      </a:r>
                      <a:r>
                        <a:rPr lang="ru-RU" sz="1400" dirty="0" smtClean="0">
                          <a:solidFill>
                            <a:schemeClr val="tx1"/>
                          </a:solidFill>
                        </a:rPr>
                        <a:t>на основе цитрусового комплекса и ромашки) </a:t>
                      </a:r>
                      <a:r>
                        <a:rPr lang="ru-RU" sz="1400" b="0" baseline="0" dirty="0" smtClean="0"/>
                        <a:t>уже с первого применения. В настоящее время является самой продаваемой позицией на большинстве рынков</a:t>
                      </a:r>
                      <a:endParaRPr lang="en-GB" sz="1400" b="0" baseline="0" dirty="0" smtClean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" y="674694"/>
            <a:ext cx="6684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ttp://johnfrieda.co.uk/images/products/sb_product_logo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6886" y="1416419"/>
            <a:ext cx="1171440" cy="381000"/>
          </a:xfrm>
          <a:prstGeom prst="rect">
            <a:avLst/>
          </a:prstGeom>
          <a:noFill/>
        </p:spPr>
      </p:pic>
      <p:pic>
        <p:nvPicPr>
          <p:cNvPr id="29" name="Picture 28" descr="JF_SB_GoBlonderShamp_MLP1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3033692" y="1841561"/>
            <a:ext cx="454407" cy="1334153"/>
          </a:xfrm>
          <a:prstGeom prst="rect">
            <a:avLst/>
          </a:prstGeom>
        </p:spPr>
      </p:pic>
      <p:pic>
        <p:nvPicPr>
          <p:cNvPr id="30" name="Picture 29" descr="JF_SB_GoBlonderCond_MLP1.jp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3474585" y="1849584"/>
            <a:ext cx="518425" cy="1347905"/>
          </a:xfrm>
          <a:prstGeom prst="rect">
            <a:avLst/>
          </a:prstGeom>
        </p:spPr>
      </p:pic>
      <p:pic>
        <p:nvPicPr>
          <p:cNvPr id="31" name="Picture 30" descr="JF_SB_GB_Spray_Cart#1AFD895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3993010" y="1499463"/>
            <a:ext cx="533400" cy="1981200"/>
          </a:xfrm>
          <a:prstGeom prst="rect">
            <a:avLst/>
          </a:prstGeom>
        </p:spPr>
      </p:pic>
      <p:pic>
        <p:nvPicPr>
          <p:cNvPr id="22" name="Picture 21" descr="JF_SB_CrystalHold.jp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2560364" y="1527782"/>
            <a:ext cx="476472" cy="144608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60" y="3025470"/>
            <a:ext cx="543540" cy="6631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597" y="1936838"/>
            <a:ext cx="449870" cy="13291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27" y="1908216"/>
            <a:ext cx="449870" cy="132916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41" y="2257844"/>
            <a:ext cx="452696" cy="13375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4" y="2358095"/>
            <a:ext cx="452697" cy="1337513"/>
          </a:xfrm>
          <a:prstGeom prst="rect">
            <a:avLst/>
          </a:prstGeom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1"/>
          <a:stretch/>
        </p:blipFill>
        <p:spPr bwMode="auto">
          <a:xfrm>
            <a:off x="7010400" y="30732"/>
            <a:ext cx="2133600" cy="283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14252" y="83763"/>
            <a:ext cx="707714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2800" b="1" dirty="0">
                <a:solidFill>
                  <a:schemeClr val="bg1"/>
                </a:solidFill>
                <a:latin typeface="Calibri" pitchFamily="34" charset="0"/>
              </a:rPr>
              <a:t>ИНДИВИДУАЛЬНЫЕ РЕШЕНИЯ </a:t>
            </a:r>
          </a:p>
          <a:p>
            <a:pPr>
              <a:lnSpc>
                <a:spcPct val="90000"/>
              </a:lnSpc>
            </a:pPr>
            <a:r>
              <a:rPr lang="ru-RU" sz="2800" b="1" dirty="0">
                <a:solidFill>
                  <a:schemeClr val="bg1"/>
                </a:solidFill>
                <a:latin typeface="Calibri" pitchFamily="34" charset="0"/>
              </a:rPr>
              <a:t>для потребностей Ваших светлых волос</a:t>
            </a:r>
            <a:endParaRPr lang="en-US" sz="28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810521" y="1692211"/>
            <a:ext cx="1927681" cy="1117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 typeface="Arial" pitchFamily="34" charset="0"/>
              <a:buNone/>
            </a:pPr>
            <a:r>
              <a:rPr lang="ru-RU" dirty="0">
                <a:solidFill>
                  <a:prstClr val="black"/>
                </a:solidFill>
                <a:latin typeface="Calibri" pitchFamily="34" charset="0"/>
              </a:rPr>
              <a:t>От светлых волос к еще более светлым и не только</a:t>
            </a:r>
            <a:endParaRPr lang="en-US" sz="2000" dirty="0">
              <a:solidFill>
                <a:srgbClr val="FFC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02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2" name="Rectangle 2"/>
          <p:cNvSpPr>
            <a:spLocks noGrp="1" noChangeArrowheads="1"/>
          </p:cNvSpPr>
          <p:nvPr>
            <p:ph type="title"/>
          </p:nvPr>
        </p:nvSpPr>
        <p:spPr>
          <a:xfrm>
            <a:off x="726142" y="73223"/>
            <a:ext cx="8229600" cy="838200"/>
          </a:xfrm>
        </p:spPr>
        <p:txBody>
          <a:bodyPr lIns="90000" rIns="90000"/>
          <a:lstStyle/>
          <a:p>
            <a:pPr eaLnBrk="1" hangingPunct="1"/>
            <a:r>
              <a:rPr lang="ru-RU" sz="3200" b="1" dirty="0" smtClean="0">
                <a:latin typeface="Calibri" pitchFamily="34" charset="0"/>
              </a:rPr>
              <a:t>СТРУКТУРА ЛИНИИ</a:t>
            </a:r>
            <a:endParaRPr lang="en-GB" sz="3200" b="1" dirty="0" smtClean="0">
              <a:latin typeface="Calibri" pitchFamily="34" charset="0"/>
            </a:endParaRPr>
          </a:p>
        </p:txBody>
      </p:sp>
      <p:sp>
        <p:nvSpPr>
          <p:cNvPr id="23" name="Rectangle 45"/>
          <p:cNvSpPr>
            <a:spLocks noChangeArrowheads="1"/>
          </p:cNvSpPr>
          <p:nvPr/>
        </p:nvSpPr>
        <p:spPr bwMode="auto">
          <a:xfrm>
            <a:off x="990601" y="3276600"/>
            <a:ext cx="1676400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  <a:defRPr/>
            </a:pPr>
            <a:r>
              <a:rPr lang="ru-RU" b="1" dirty="0" smtClean="0">
                <a:solidFill>
                  <a:srgbClr val="9E7822"/>
                </a:solidFill>
                <a:latin typeface="Calibri" pitchFamily="34" charset="0"/>
                <a:ea typeface="ヒラギノ角ゴ Pro W3"/>
                <a:cs typeface="ヒラギノ角ゴ Pro W3"/>
              </a:rPr>
              <a:t>ИЗМЕНЕНИЕ ЦВЕТА</a:t>
            </a:r>
            <a:endParaRPr lang="en-GB" b="1" dirty="0">
              <a:solidFill>
                <a:srgbClr val="9E7822"/>
              </a:solidFill>
              <a:latin typeface="Calibri" pitchFamily="34" charset="0"/>
              <a:ea typeface="ヒラギノ角ゴ Pro W3"/>
              <a:cs typeface="ヒラギノ角ゴ Pro W3"/>
            </a:endParaRPr>
          </a:p>
        </p:txBody>
      </p:sp>
      <p:pic>
        <p:nvPicPr>
          <p:cNvPr id="28" name="Picture 2" descr="Go Blonder Controlled Lightening Spr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43400"/>
            <a:ext cx="583469" cy="233387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ighlight Activating Moisturising Shampoo, lighter blonde shad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499" y="1369284"/>
            <a:ext cx="758610" cy="22413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Highlight Activating Moisturising Conditioner, lighter blonde shad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2" y="1372869"/>
            <a:ext cx="773198" cy="2284446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Go Blonder Lightening Shampo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589236"/>
            <a:ext cx="765061" cy="20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Go Blonder Lightening Condition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4589236"/>
            <a:ext cx="765061" cy="204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3581400" y="90546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prstClr val="black"/>
                </a:solidFill>
                <a:latin typeface="Calibri" pitchFamily="34" charset="0"/>
              </a:rPr>
              <a:t>Шампунь 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24400" y="9084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prstClr val="black"/>
                </a:solidFill>
                <a:latin typeface="Calibri" pitchFamily="34" charset="0"/>
              </a:rPr>
              <a:t>Кондиционер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86000" y="3657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Go Blonder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Shampoo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200400" y="36576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prstClr val="black"/>
                </a:solidFill>
                <a:latin typeface="Calibri" pitchFamily="34" charset="0"/>
              </a:rPr>
              <a:t>Go Blonder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Conditioner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03770" y="3657600"/>
            <a:ext cx="1487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Calibri" pitchFamily="34" charset="0"/>
              </a:rPr>
              <a:t>Go Blonder Controlled Lightening Spray</a:t>
            </a:r>
            <a:endParaRPr lang="de-DE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22" name="Picture 10" descr="Highlight Activating Moisturising Conditioner, darker blonde shad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423" y="1404610"/>
            <a:ext cx="778958" cy="23014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Highlight Activating Moisturising Shampoo darker blonde shad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01" y="1404610"/>
            <a:ext cx="778958" cy="2301465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867400" y="1245513"/>
            <a:ext cx="1143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prstClr val="black"/>
                </a:solidFill>
                <a:latin typeface="Calibri" pitchFamily="34" charset="0"/>
              </a:rPr>
              <a:t>Для более темных оттенков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81800" y="90844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prstClr val="black"/>
                </a:solidFill>
                <a:latin typeface="Calibri" pitchFamily="34" charset="0"/>
              </a:rPr>
              <a:t>Шампунь 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924800" y="9114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1400" dirty="0" smtClean="0">
                <a:solidFill>
                  <a:prstClr val="black"/>
                </a:solidFill>
                <a:latin typeface="Calibri" pitchFamily="34" charset="0"/>
              </a:rPr>
              <a:t>Кондиционер 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67000" y="1245513"/>
            <a:ext cx="1143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smtClean="0">
                <a:solidFill>
                  <a:prstClr val="black"/>
                </a:solidFill>
                <a:latin typeface="Calibri" pitchFamily="34" charset="0"/>
              </a:rPr>
              <a:t>Для более светлых оттенков</a:t>
            </a:r>
            <a:endParaRPr lang="de-DE" sz="11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1" y="898368"/>
            <a:ext cx="1949893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ru-RU" b="1" dirty="0" smtClean="0">
                <a:solidFill>
                  <a:srgbClr val="9E7822"/>
                </a:solidFill>
                <a:latin typeface="Calibri" pitchFamily="34" charset="0"/>
                <a:ea typeface="ヒラギノ角ゴ Pro W3"/>
                <a:cs typeface="ヒラギノ角ゴ Pro W3"/>
              </a:rPr>
              <a:t>УХОД ЗА ЦВЕТОМ</a:t>
            </a:r>
            <a:endParaRPr lang="en-GB" b="1" dirty="0">
              <a:solidFill>
                <a:srgbClr val="9E7822"/>
              </a:solidFill>
              <a:latin typeface="Calibri" pitchFamily="34" charset="0"/>
              <a:ea typeface="ヒラギノ角ゴ Pro W3"/>
              <a:cs typeface="ヒラギノ角ゴ Pro W3"/>
            </a:endParaRPr>
          </a:p>
        </p:txBody>
      </p:sp>
      <p:pic>
        <p:nvPicPr>
          <p:cNvPr id="19458" name="Picture 2" descr="Crystal Hold Shape &amp; Shimmer Hairspra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225" y="4191000"/>
            <a:ext cx="574422" cy="258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465247" y="3657600"/>
            <a:ext cx="20597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Crystal Hold Shape &amp; Shimmer Hairspray</a:t>
            </a:r>
            <a:endParaRPr lang="de-DE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19460" name="Picture 4" descr="Blonde Hair Repair Conditioning Treatme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006" y="5486400"/>
            <a:ext cx="1003085" cy="122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79095" y="3657600"/>
            <a:ext cx="16409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Blonde Hair Repair Conditioning Treatment</a:t>
            </a:r>
            <a:endParaRPr lang="de-DE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7431" y="3610629"/>
            <a:ext cx="4948350" cy="316204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5297" y="1663924"/>
            <a:ext cx="4328824" cy="24398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424418"/>
              </p:ext>
            </p:extLst>
          </p:nvPr>
        </p:nvGraphicFramePr>
        <p:xfrm>
          <a:off x="247225" y="4149080"/>
          <a:ext cx="8640960" cy="269955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16224"/>
                <a:gridCol w="6624736"/>
              </a:tblGrid>
              <a:tr h="473523">
                <a:tc>
                  <a:txBody>
                    <a:bodyPr/>
                    <a:lstStyle/>
                    <a:p>
                      <a:r>
                        <a:rPr lang="ru-RU" sz="1400" baseline="0" dirty="0" smtClean="0"/>
                        <a:t>Для кого эта серия</a:t>
                      </a:r>
                      <a:r>
                        <a:rPr lang="en-GB" sz="1400" baseline="0" dirty="0" smtClean="0"/>
                        <a:t>?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dirty="0" smtClean="0"/>
                        <a:t>Для брюнеток</a:t>
                      </a:r>
                      <a:r>
                        <a:rPr lang="ru-RU" sz="1400" b="0" baseline="0" dirty="0" smtClean="0"/>
                        <a:t> </a:t>
                      </a:r>
                      <a:r>
                        <a:rPr lang="ru-RU" sz="1400" b="0" dirty="0" smtClean="0"/>
                        <a:t> с натуральными и окрашенными волосами,</a:t>
                      </a:r>
                      <a:r>
                        <a:rPr lang="ru-RU" sz="1400" b="0" baseline="0" dirty="0" smtClean="0"/>
                        <a:t> которые хотят чтобы их волосы сияли</a:t>
                      </a:r>
                      <a:endParaRPr lang="en-US" sz="1400" b="0" dirty="0"/>
                    </a:p>
                  </a:txBody>
                  <a:tcPr/>
                </a:tc>
              </a:tr>
              <a:tr h="351303">
                <a:tc>
                  <a:txBody>
                    <a:bodyPr/>
                    <a:lstStyle/>
                    <a:p>
                      <a:r>
                        <a:rPr lang="ru-RU" sz="1400" b="1" dirty="0" smtClean="0"/>
                        <a:t>Что</a:t>
                      </a:r>
                      <a:r>
                        <a:rPr lang="ru-RU" sz="1400" b="1" baseline="0" dirty="0" smtClean="0"/>
                        <a:t> она дает</a:t>
                      </a:r>
                      <a:r>
                        <a:rPr lang="en-GB" sz="1400" b="1" dirty="0" smtClean="0"/>
                        <a:t>?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dirty="0" smtClean="0"/>
                        <a:t>Восстанавливает</a:t>
                      </a:r>
                      <a:r>
                        <a:rPr lang="ru-RU" sz="1400" b="0" baseline="0" dirty="0" smtClean="0"/>
                        <a:t> структуру темных волос, придает ослепительный блеск, поддерживает и освежает оттенок натуральных и окрашенных брюнеток</a:t>
                      </a:r>
                      <a:endParaRPr lang="en-US" sz="1400" b="0" dirty="0"/>
                    </a:p>
                  </a:txBody>
                  <a:tcPr/>
                </a:tc>
              </a:tr>
              <a:tr h="6685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1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dirty="0" smtClean="0"/>
                        <a:t>Что</a:t>
                      </a:r>
                      <a:r>
                        <a:rPr lang="ru-RU" sz="1400" b="1" baseline="0" dirty="0" smtClean="0"/>
                        <a:t> входит в серию</a:t>
                      </a:r>
                      <a:r>
                        <a:rPr lang="en-GB" sz="1400" b="1" dirty="0" smtClean="0"/>
                        <a:t>?</a:t>
                      </a:r>
                      <a:endParaRPr 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b="0" baseline="0" dirty="0" smtClean="0">
                          <a:solidFill>
                            <a:schemeClr val="tx1"/>
                          </a:solidFill>
                        </a:rPr>
                        <a:t>Оригинальные увлажняющие и иллюминирующие шампуни и кондиционеры для всех оттенков брюнеток, а так же лак сильной фиксации для придания блеска 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31716">
                <a:tc>
                  <a:txBody>
                    <a:bodyPr/>
                    <a:lstStyle/>
                    <a:p>
                      <a:endParaRPr lang="ru-RU" sz="1400" b="1" dirty="0" smtClean="0"/>
                    </a:p>
                    <a:p>
                      <a:r>
                        <a:rPr lang="ru-RU" sz="1400" b="1" dirty="0" smtClean="0"/>
                        <a:t>Легендарный</a:t>
                      </a:r>
                      <a:r>
                        <a:rPr lang="ru-RU" sz="1400" b="1" baseline="0" dirty="0" smtClean="0"/>
                        <a:t> продукт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baseline="0" dirty="0" smtClean="0"/>
                        <a:t>Иллюминирующий шампунь и кондиционер. Запущенные в </a:t>
                      </a:r>
                      <a:r>
                        <a:rPr lang="en-GB" sz="1400" b="0" i="0" baseline="0" dirty="0" smtClean="0"/>
                        <a:t>2009 </a:t>
                      </a:r>
                      <a:r>
                        <a:rPr lang="ru-RU" sz="1400" b="0" i="0" baseline="0" dirty="0" smtClean="0"/>
                        <a:t>году стали лидерами продаж в категории средств для брюнеток на рынке большинства стран</a:t>
                      </a:r>
                      <a:endParaRPr lang="en-US" sz="1400" b="0" i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Connector 11"/>
          <p:cNvCxnSpPr/>
          <p:nvPr/>
        </p:nvCxnSpPr>
        <p:spPr>
          <a:xfrm>
            <a:off x="1" y="674694"/>
            <a:ext cx="6684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http://johnfrieda.co.uk/images/products/bb_product_logo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5297" y="1744444"/>
            <a:ext cx="1523999" cy="331304"/>
          </a:xfrm>
          <a:prstGeom prst="rect">
            <a:avLst/>
          </a:prstGeom>
          <a:noFill/>
        </p:spPr>
      </p:pic>
      <p:pic>
        <p:nvPicPr>
          <p:cNvPr id="16" name="Picture 15" descr="JF_BR_FAB_EnhancingShamp_MLP1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897" y="2242132"/>
            <a:ext cx="790482" cy="1861680"/>
          </a:xfrm>
          <a:prstGeom prst="rect">
            <a:avLst/>
          </a:prstGeom>
        </p:spPr>
      </p:pic>
      <p:pic>
        <p:nvPicPr>
          <p:cNvPr id="17" name="Picture 16" descr="JF_BR_FAB_MoistShamp_MLP1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477544" y="2063855"/>
            <a:ext cx="838200" cy="1937880"/>
          </a:xfrm>
          <a:prstGeom prst="rect">
            <a:avLst/>
          </a:prstGeom>
        </p:spPr>
      </p:pic>
      <p:pic>
        <p:nvPicPr>
          <p:cNvPr id="18" name="Picture 17" descr="JF_BR_FAB_LiquidShine_Shampoo_MLP1.jp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2221851" y="1963097"/>
            <a:ext cx="838200" cy="1970760"/>
          </a:xfrm>
          <a:prstGeom prst="rect">
            <a:avLst/>
          </a:prstGeom>
        </p:spPr>
      </p:pic>
      <p:pic>
        <p:nvPicPr>
          <p:cNvPr id="19" name="Picture 18" descr="JF_BR_FAB_LiquidShine_Cond_MLP1.jp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3060051" y="2033641"/>
            <a:ext cx="838200" cy="1937880"/>
          </a:xfrm>
          <a:prstGeom prst="rect">
            <a:avLst/>
          </a:prstGeom>
        </p:spPr>
      </p:pic>
      <p:pic>
        <p:nvPicPr>
          <p:cNvPr id="21" name="Picture 20" descr="JF_BR_FixingShine_Hairspray_MLP1.jpg"/>
          <p:cNvPicPr>
            <a:picLocks noChangeAspect="1"/>
          </p:cNvPicPr>
          <p:nvPr/>
        </p:nvPicPr>
        <p:blipFill>
          <a:blip r:embed="rId7" cstate="screen"/>
          <a:srcRect/>
          <a:stretch>
            <a:fillRect/>
          </a:stretch>
        </p:blipFill>
        <p:spPr>
          <a:xfrm>
            <a:off x="3899834" y="1786321"/>
            <a:ext cx="654287" cy="195945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17480" y="0"/>
            <a:ext cx="8482084" cy="1143000"/>
          </a:xfrm>
        </p:spPr>
        <p:txBody>
          <a:bodyPr>
            <a:noAutofit/>
          </a:bodyPr>
          <a:lstStyle/>
          <a:p>
            <a:r>
              <a:rPr lang="ru-RU" dirty="0"/>
              <a:t>ПРИДАЙТЕ СИЯНИЕ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своим </a:t>
            </a:r>
            <a:r>
              <a:rPr lang="ru-RU" dirty="0"/>
              <a:t>темным волосам</a:t>
            </a:r>
            <a:endParaRPr lang="uk-UA" b="1" dirty="0">
              <a:solidFill>
                <a:schemeClr val="tx1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087" y="-19467"/>
            <a:ext cx="2387913" cy="2967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554120" y="990601"/>
            <a:ext cx="2258291" cy="1594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lnSpc>
                <a:spcPct val="80000"/>
              </a:lnSpc>
              <a:buFont typeface="Arial" pitchFamily="34" charset="0"/>
              <a:buNone/>
            </a:pPr>
            <a:r>
              <a:rPr lang="ru-RU" dirty="0"/>
              <a:t>Восстановление цветовой </a:t>
            </a:r>
            <a:r>
              <a:rPr lang="ru-RU" b="1" dirty="0"/>
              <a:t>насыщенности</a:t>
            </a:r>
            <a:r>
              <a:rPr lang="ru-RU" dirty="0"/>
              <a:t> и </a:t>
            </a:r>
            <a:r>
              <a:rPr lang="ru-RU" b="1" dirty="0">
                <a:solidFill>
                  <a:srgbClr val="996600"/>
                </a:solidFill>
              </a:rPr>
              <a:t>многогранности</a:t>
            </a:r>
            <a:r>
              <a:rPr lang="ru-RU" dirty="0"/>
              <a:t> тусклых темных волос</a:t>
            </a:r>
            <a:r>
              <a:rPr lang="en-US" sz="1400" dirty="0">
                <a:solidFill>
                  <a:srgbClr val="996633"/>
                </a:solidFill>
              </a:rPr>
              <a:t/>
            </a:r>
            <a:br>
              <a:rPr lang="en-US" sz="1400" dirty="0">
                <a:solidFill>
                  <a:srgbClr val="996633"/>
                </a:solidFill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5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/>
          <p:cNvSpPr txBox="1">
            <a:spLocks noChangeArrowheads="1"/>
          </p:cNvSpPr>
          <p:nvPr/>
        </p:nvSpPr>
        <p:spPr bwMode="auto">
          <a:xfrm>
            <a:off x="990600" y="76200"/>
            <a:ext cx="8001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5720" rIns="9000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ru-RU" sz="2800" b="1" dirty="0" smtClean="0"/>
              <a:t>СТРУКТУРА ЛИНИИ</a:t>
            </a:r>
            <a:endParaRPr lang="en-US" sz="2800" b="1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2667000" y="905470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Moisturising Shampoo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86200" y="905469"/>
            <a:ext cx="1295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>
                <a:solidFill>
                  <a:prstClr val="black"/>
                </a:solidFill>
                <a:latin typeface="Calibri" pitchFamily="34" charset="0"/>
              </a:rPr>
              <a:t>Moisturising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Conditioner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181600" y="905469"/>
            <a:ext cx="23098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Liquid Shine Illuminating Shampoo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162800" y="905469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dirty="0" smtClean="0">
                <a:solidFill>
                  <a:prstClr val="black"/>
                </a:solidFill>
                <a:latin typeface="Calibri" pitchFamily="34" charset="0"/>
              </a:rPr>
              <a:t>Liquid Shine Illuminating Conditioner</a:t>
            </a:r>
            <a:endParaRPr lang="en-GB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0601" y="898368"/>
            <a:ext cx="1090235" cy="686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ru-RU" b="1" dirty="0" smtClean="0">
                <a:solidFill>
                  <a:srgbClr val="9E7822"/>
                </a:solidFill>
                <a:latin typeface="Calibri" pitchFamily="34" charset="0"/>
                <a:ea typeface="ヒラギノ角ゴ Pro W3"/>
                <a:cs typeface="ヒラギノ角ゴ Pro W3"/>
              </a:rPr>
              <a:t>УХОД ЗА </a:t>
            </a:r>
          </a:p>
          <a:p>
            <a:pPr>
              <a:lnSpc>
                <a:spcPct val="110000"/>
              </a:lnSpc>
            </a:pPr>
            <a:r>
              <a:rPr lang="ru-RU" b="1" dirty="0" smtClean="0">
                <a:solidFill>
                  <a:srgbClr val="9E7822"/>
                </a:solidFill>
                <a:latin typeface="Calibri" pitchFamily="34" charset="0"/>
                <a:ea typeface="ヒラギノ角ゴ Pro W3"/>
                <a:cs typeface="ヒラギノ角ゴ Pro W3"/>
              </a:rPr>
              <a:t>ЦВЕТОМ</a:t>
            </a:r>
            <a:endParaRPr lang="en-GB" b="1" dirty="0">
              <a:solidFill>
                <a:srgbClr val="9E7822"/>
              </a:solidFill>
              <a:latin typeface="Calibri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06028" y="3730823"/>
            <a:ext cx="3656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 pitchFamily="34" charset="0"/>
              </a:rPr>
              <a:t>Fixing Shine Maximum Hold Hair Spray</a:t>
            </a:r>
            <a:endParaRPr lang="de-DE" sz="1400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32" name="Picture 2" descr="Brilliant Brunette® Colour Protecting Moisturising Conditio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976" y="1416051"/>
            <a:ext cx="834743" cy="224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rilliant Brunette® Colour Protecting Moisturising Shampo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404610"/>
            <a:ext cx="834744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Fixing Shine maximum hold hair spr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19" y="4038600"/>
            <a:ext cx="1009649" cy="274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Liquid Shine Illuminating Shampo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447800"/>
            <a:ext cx="875472" cy="22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Liquid Shine Illuminating Condition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968" y="1472185"/>
            <a:ext cx="903032" cy="226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990600" y="3657600"/>
            <a:ext cx="1151277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ru-RU" b="1" dirty="0" smtClean="0">
                <a:solidFill>
                  <a:srgbClr val="9E7822"/>
                </a:solidFill>
                <a:latin typeface="Calibri" pitchFamily="34" charset="0"/>
                <a:ea typeface="ヒラギノ角ゴ Pro W3"/>
                <a:cs typeface="ヒラギノ角ゴ Pro W3"/>
              </a:rPr>
              <a:t>УКЛАДКА</a:t>
            </a:r>
            <a:endParaRPr lang="en-GB" b="1" dirty="0">
              <a:solidFill>
                <a:srgbClr val="9E7822"/>
              </a:solidFill>
              <a:latin typeface="Calibri" pitchFamily="34" charset="0"/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38633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43000" y="1447800"/>
            <a:ext cx="7781925" cy="46005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ts val="2800"/>
              </a:lnSpc>
              <a:buFontTx/>
              <a:buNone/>
            </a:pPr>
            <a:r>
              <a:rPr lang="en-GB" sz="2800" b="1" i="1" dirty="0" smtClean="0"/>
              <a:t>“</a:t>
            </a:r>
            <a:r>
              <a:rPr lang="en-GB" sz="2800" b="1" i="1" dirty="0" smtClean="0">
                <a:cs typeface="Calibri" pitchFamily="34" charset="0"/>
              </a:rPr>
              <a:t>John Frieda </a:t>
            </a:r>
            <a:r>
              <a:rPr lang="ru-RU" sz="2800" i="1" dirty="0" smtClean="0">
                <a:cs typeface="Calibri" pitchFamily="34" charset="0"/>
              </a:rPr>
              <a:t>– это больше, чем бренд по уходу за волосами </a:t>
            </a:r>
            <a:r>
              <a:rPr lang="en-GB" sz="2800" b="1" i="1" dirty="0" smtClean="0">
                <a:cs typeface="Calibri" pitchFamily="34" charset="0"/>
              </a:rPr>
              <a:t>premium</a:t>
            </a:r>
            <a:r>
              <a:rPr lang="ru-RU" sz="2800" i="1" dirty="0" smtClean="0">
                <a:cs typeface="Calibri" pitchFamily="34" charset="0"/>
              </a:rPr>
              <a:t> </a:t>
            </a:r>
            <a:r>
              <a:rPr lang="ru-RU" sz="2800" b="1" i="1" dirty="0" smtClean="0">
                <a:cs typeface="Calibri" pitchFamily="34" charset="0"/>
              </a:rPr>
              <a:t>класса</a:t>
            </a:r>
          </a:p>
          <a:p>
            <a:pPr marL="0" indent="0" eaLnBrk="1" hangingPunct="1">
              <a:lnSpc>
                <a:spcPts val="2800"/>
              </a:lnSpc>
              <a:buFontTx/>
              <a:buNone/>
            </a:pPr>
            <a:endParaRPr lang="ru-RU" sz="2800" b="1" i="1" dirty="0" smtClean="0">
              <a:cs typeface="Calibri" pitchFamily="34" charset="0"/>
            </a:endParaRPr>
          </a:p>
          <a:p>
            <a:pPr marL="0" indent="0" eaLnBrk="1" hangingPunct="1">
              <a:lnSpc>
                <a:spcPts val="2800"/>
              </a:lnSpc>
              <a:buFontTx/>
              <a:buNone/>
            </a:pPr>
            <a:r>
              <a:rPr lang="ru-RU" sz="2800" b="1" i="1" dirty="0" smtClean="0">
                <a:cs typeface="Calibri" pitchFamily="34" charset="0"/>
              </a:rPr>
              <a:t>Это уверенность</a:t>
            </a:r>
            <a:r>
              <a:rPr lang="ru-RU" sz="2800" i="1" dirty="0" smtClean="0">
                <a:cs typeface="Calibri" pitchFamily="34" charset="0"/>
              </a:rPr>
              <a:t> в том, что каждая женщина может иметь роскошные  </a:t>
            </a:r>
            <a:r>
              <a:rPr lang="en-GB" sz="2800" i="1" dirty="0" smtClean="0">
                <a:cs typeface="Calibri" pitchFamily="34" charset="0"/>
              </a:rPr>
              <a:t> </a:t>
            </a:r>
            <a:r>
              <a:rPr lang="ru-RU" sz="2800" i="1" dirty="0" smtClean="0">
                <a:cs typeface="Calibri" pitchFamily="34" charset="0"/>
              </a:rPr>
              <a:t>волосы благодаря тому, что </a:t>
            </a:r>
            <a:r>
              <a:rPr lang="en-GB" sz="2800" i="1" dirty="0" smtClean="0">
                <a:cs typeface="Calibri" pitchFamily="34" charset="0"/>
              </a:rPr>
              <a:t>John Frieda</a:t>
            </a:r>
            <a:r>
              <a:rPr lang="ru-RU" sz="2800" dirty="0" smtClean="0">
                <a:cs typeface="Calibri" pitchFamily="34" charset="0"/>
              </a:rPr>
              <a:t>®</a:t>
            </a:r>
            <a:r>
              <a:rPr lang="en-GB" sz="2800" i="1" dirty="0" smtClean="0">
                <a:cs typeface="Calibri" pitchFamily="34" charset="0"/>
              </a:rPr>
              <a:t> </a:t>
            </a:r>
            <a:r>
              <a:rPr lang="ru-RU" sz="2800" i="1" dirty="0" smtClean="0">
                <a:cs typeface="Calibri" pitchFamily="34" charset="0"/>
              </a:rPr>
              <a:t>основана на глубоком понимании особенностей и индивидуальных потребностей различных типов волос</a:t>
            </a:r>
          </a:p>
          <a:p>
            <a:pPr marL="0" indent="0" eaLnBrk="1" hangingPunct="1">
              <a:lnSpc>
                <a:spcPts val="2800"/>
              </a:lnSpc>
              <a:buFontTx/>
              <a:buNone/>
            </a:pPr>
            <a:endParaRPr lang="ru-RU" sz="2800" i="1" dirty="0" smtClean="0">
              <a:cs typeface="Calibri" pitchFamily="34" charset="0"/>
            </a:endParaRPr>
          </a:p>
          <a:p>
            <a:pPr marL="0" indent="0" eaLnBrk="1" hangingPunct="1">
              <a:lnSpc>
                <a:spcPts val="2800"/>
              </a:lnSpc>
              <a:buFontTx/>
              <a:buNone/>
            </a:pPr>
            <a:r>
              <a:rPr lang="ru-RU" sz="2800" b="1" i="1" dirty="0" smtClean="0">
                <a:cs typeface="Calibri" pitchFamily="34" charset="0"/>
              </a:rPr>
              <a:t>Это опыт </a:t>
            </a:r>
            <a:r>
              <a:rPr lang="ru-RU" sz="2800" i="1" dirty="0" smtClean="0">
                <a:cs typeface="Calibri" pitchFamily="34" charset="0"/>
              </a:rPr>
              <a:t>создания невероятно привлекательных</a:t>
            </a:r>
            <a:r>
              <a:rPr lang="en-GB" sz="2800" i="1" dirty="0" smtClean="0">
                <a:cs typeface="Calibri" pitchFamily="34" charset="0"/>
              </a:rPr>
              <a:t>, </a:t>
            </a:r>
            <a:r>
              <a:rPr lang="ru-RU" sz="2800" i="1" dirty="0" smtClean="0">
                <a:cs typeface="Calibri" pitchFamily="34" charset="0"/>
              </a:rPr>
              <a:t>гламурных</a:t>
            </a:r>
            <a:r>
              <a:rPr lang="en-GB" sz="2800" i="1" dirty="0" smtClean="0">
                <a:cs typeface="Calibri" pitchFamily="34" charset="0"/>
              </a:rPr>
              <a:t>, </a:t>
            </a:r>
            <a:r>
              <a:rPr lang="ru-RU" sz="2800" i="1" dirty="0" smtClean="0">
                <a:cs typeface="Calibri" pitchFamily="34" charset="0"/>
              </a:rPr>
              <a:t>сексуальных причесок</a:t>
            </a:r>
            <a:r>
              <a:rPr lang="en-US" sz="2800" i="1" dirty="0" smtClean="0">
                <a:cs typeface="Calibri" pitchFamily="34" charset="0"/>
              </a:rPr>
              <a:t>”</a:t>
            </a:r>
          </a:p>
          <a:p>
            <a:pPr marL="0" indent="0" eaLnBrk="1" hangingPunct="1">
              <a:lnSpc>
                <a:spcPts val="2800"/>
              </a:lnSpc>
              <a:buFontTx/>
              <a:buNone/>
            </a:pPr>
            <a:endParaRPr lang="en-US" sz="2000" i="1" dirty="0" smtClean="0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0" y="6048375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800" spc="300" dirty="0" smtClean="0">
                <a:latin typeface="+mn-lt"/>
                <a:cs typeface="+mn-cs"/>
              </a:rPr>
              <a:t>www.johnfrieda.com</a:t>
            </a:r>
            <a:endParaRPr lang="fr-FR" sz="2800" spc="300" dirty="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81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052736"/>
            <a:ext cx="8400383" cy="5500464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971600" y="332656"/>
            <a:ext cx="176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ПЛАНОГРАММА</a:t>
            </a:r>
            <a:endParaRPr lang="uk-UA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ПЛАНОГРАММА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0856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План поддержки</a:t>
            </a:r>
            <a:endParaRPr lang="uk-UA" sz="36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PR-</a:t>
            </a:r>
            <a:r>
              <a:rPr lang="ru-RU" sz="3200" dirty="0" smtClean="0"/>
              <a:t> </a:t>
            </a:r>
            <a:r>
              <a:rPr lang="en-US" sz="3200" dirty="0" smtClean="0"/>
              <a:t>brunch </a:t>
            </a:r>
            <a:r>
              <a:rPr lang="ru-RU" sz="3200" dirty="0" smtClean="0"/>
              <a:t>для представителей СМИ</a:t>
            </a:r>
            <a:endParaRPr lang="en-US" sz="3200" dirty="0" smtClean="0"/>
          </a:p>
          <a:p>
            <a:r>
              <a:rPr lang="en-US" sz="3200" dirty="0" smtClean="0"/>
              <a:t>PR-</a:t>
            </a:r>
            <a:r>
              <a:rPr lang="ru-RU" sz="3200" dirty="0" smtClean="0"/>
              <a:t>публикации в глянцевых журналах и </a:t>
            </a:r>
            <a:r>
              <a:rPr lang="en-US" sz="3200" dirty="0" smtClean="0"/>
              <a:t>Internet </a:t>
            </a:r>
            <a:r>
              <a:rPr lang="ru-RU" sz="3200" dirty="0" smtClean="0"/>
              <a:t>изданиях</a:t>
            </a:r>
          </a:p>
          <a:p>
            <a:r>
              <a:rPr lang="ru-RU" sz="3200" dirty="0" smtClean="0"/>
              <a:t>Обучающие тренинги для продавцов-консультантов</a:t>
            </a:r>
          </a:p>
          <a:p>
            <a:r>
              <a:rPr lang="en-US" sz="3200" dirty="0" smtClean="0"/>
              <a:t>POS</a:t>
            </a:r>
            <a:r>
              <a:rPr lang="ru-RU" sz="3200" dirty="0" smtClean="0"/>
              <a:t> - материалы</a:t>
            </a:r>
          </a:p>
          <a:p>
            <a:r>
              <a:rPr lang="ru-RU" sz="3200" dirty="0" smtClean="0"/>
              <a:t>Акции направленные на увеличение продаж в рознице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200400"/>
            <a:ext cx="1375691" cy="9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79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PR-</a:t>
            </a:r>
            <a:r>
              <a:rPr lang="ru-RU" dirty="0" smtClean="0"/>
              <a:t>ПОДДЕРЖКА</a:t>
            </a:r>
            <a:endParaRPr lang="uk-UA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4824537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PR-</a:t>
            </a:r>
            <a:r>
              <a:rPr lang="ru-RU" sz="2200" b="1" dirty="0"/>
              <a:t>публикации в глянцевых журналах и </a:t>
            </a:r>
            <a:r>
              <a:rPr lang="en-US" sz="2200" b="1" dirty="0"/>
              <a:t>Internet </a:t>
            </a:r>
            <a:r>
              <a:rPr lang="ru-RU" sz="2200" b="1" dirty="0" smtClean="0"/>
              <a:t>изданиях</a:t>
            </a:r>
          </a:p>
          <a:p>
            <a:endParaRPr lang="ru-RU" dirty="0" smtClean="0"/>
          </a:p>
          <a:p>
            <a:endParaRPr lang="ru-RU" dirty="0"/>
          </a:p>
          <a:p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8840"/>
            <a:ext cx="1648620" cy="212784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45567"/>
            <a:ext cx="1538082" cy="201439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4298351"/>
            <a:ext cx="2452307" cy="160554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988840"/>
            <a:ext cx="1565814" cy="200235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4419836"/>
            <a:ext cx="1167024" cy="1484057"/>
          </a:xfrm>
          <a:prstGeom prst="rect">
            <a:avLst/>
          </a:prstGeom>
        </p:spPr>
      </p:pic>
      <p:pic>
        <p:nvPicPr>
          <p:cNvPr id="15" name="Рисунок 14" descr="GoodHousekeeping_september_LuxVolum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896" y="2011354"/>
            <a:ext cx="1656184" cy="2197367"/>
          </a:xfrm>
          <a:prstGeom prst="rect">
            <a:avLst/>
          </a:prstGeom>
        </p:spPr>
      </p:pic>
      <p:pic>
        <p:nvPicPr>
          <p:cNvPr id="16" name="Содержимое 9" descr="MINI_september_LuxVolume-page-001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5920" y="2062653"/>
            <a:ext cx="1683142" cy="2139336"/>
          </a:xfrm>
          <a:prstGeom prst="rect">
            <a:avLst/>
          </a:prstGeom>
        </p:spPr>
      </p:pic>
      <p:pic>
        <p:nvPicPr>
          <p:cNvPr id="17" name="Рисунок 16" descr="JOY_september_LuxuryVolume-page-001.jpg"/>
          <p:cNvPicPr>
            <a:picLocks noChangeAspect="1"/>
          </p:cNvPicPr>
          <p:nvPr/>
        </p:nvPicPr>
        <p:blipFill>
          <a:blip r:embed="rId9"/>
          <a:srcRect r="51456"/>
          <a:stretch>
            <a:fillRect/>
          </a:stretch>
        </p:blipFill>
        <p:spPr>
          <a:xfrm>
            <a:off x="3910325" y="4119451"/>
            <a:ext cx="1381755" cy="1823916"/>
          </a:xfrm>
          <a:prstGeom prst="rect">
            <a:avLst/>
          </a:prstGeom>
        </p:spPr>
      </p:pic>
      <p:pic>
        <p:nvPicPr>
          <p:cNvPr id="18" name="Содержимое 8" descr="Pink_september_Frizz_Ease-page-002.jpg"/>
          <p:cNvPicPr>
            <a:picLocks noChangeAspect="1"/>
          </p:cNvPicPr>
          <p:nvPr/>
        </p:nvPicPr>
        <p:blipFill>
          <a:blip r:embed="rId10"/>
          <a:srcRect l="23088" b="5556"/>
          <a:stretch>
            <a:fillRect/>
          </a:stretch>
        </p:blipFill>
        <p:spPr>
          <a:xfrm>
            <a:off x="5491484" y="4298351"/>
            <a:ext cx="1567578" cy="1610797"/>
          </a:xfrm>
          <a:prstGeom prst="rect">
            <a:avLst/>
          </a:prstGeom>
        </p:spPr>
      </p:pic>
      <p:pic>
        <p:nvPicPr>
          <p:cNvPr id="19" name="Содержимое 9" descr="ZhenskijZhurnal_september_FrizzEasy-page-001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4288" y="3468972"/>
            <a:ext cx="1455355" cy="1901727"/>
          </a:xfrm>
          <a:prstGeom prst="rect">
            <a:avLst/>
          </a:prstGeom>
        </p:spPr>
      </p:pic>
      <p:pic>
        <p:nvPicPr>
          <p:cNvPr id="20" name="Содержимое 7" descr="Burda_september_FrizzEase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9848" y="4119451"/>
            <a:ext cx="1256859" cy="156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9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000" dirty="0" smtClean="0">
                <a:solidFill>
                  <a:schemeClr val="bg1"/>
                </a:solidFill>
              </a:rPr>
              <a:t>Коммерческое предложение</a:t>
            </a:r>
            <a:endParaRPr lang="uk-UA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Рекомендованная розничная цена 30 </a:t>
            </a:r>
            <a:r>
              <a:rPr lang="en-US" sz="3200" dirty="0"/>
              <a:t>SKU – 139</a:t>
            </a:r>
            <a:r>
              <a:rPr lang="ru-RU" sz="3200" dirty="0"/>
              <a:t>.00</a:t>
            </a:r>
            <a:r>
              <a:rPr lang="en-US" sz="3200" dirty="0"/>
              <a:t> </a:t>
            </a:r>
            <a:r>
              <a:rPr lang="ru-RU" sz="3200" dirty="0" err="1"/>
              <a:t>грн</a:t>
            </a:r>
            <a:endParaRPr lang="en-US" sz="3200" dirty="0"/>
          </a:p>
          <a:p>
            <a:r>
              <a:rPr lang="ru-RU" sz="3200" dirty="0"/>
              <a:t>Рекомендованная розничная цена 3 </a:t>
            </a:r>
            <a:r>
              <a:rPr lang="en-US" sz="3200" dirty="0"/>
              <a:t>SKU – 16</a:t>
            </a:r>
            <a:r>
              <a:rPr lang="ru-RU" sz="3200" dirty="0"/>
              <a:t>9.00 </a:t>
            </a:r>
            <a:r>
              <a:rPr lang="ru-RU" sz="3200" dirty="0" err="1"/>
              <a:t>грн</a:t>
            </a:r>
            <a:endParaRPr lang="ru-RU" sz="3200" dirty="0" smtClean="0"/>
          </a:p>
          <a:p>
            <a:pPr marL="0" indent="0">
              <a:buNone/>
            </a:pPr>
            <a:endParaRPr lang="ru-RU" sz="3200" dirty="0" smtClean="0"/>
          </a:p>
        </p:txBody>
      </p:sp>
    </p:spTree>
    <p:extLst>
      <p:ext uri="{BB962C8B-B14F-4D97-AF65-F5344CB8AC3E}">
        <p14:creationId xmlns:p14="http://schemas.microsoft.com/office/powerpoint/2010/main" val="2543889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Text Box 2"/>
          <p:cNvSpPr txBox="1">
            <a:spLocks noChangeArrowheads="1"/>
          </p:cNvSpPr>
          <p:nvPr/>
        </p:nvSpPr>
        <p:spPr bwMode="auto">
          <a:xfrm>
            <a:off x="685800" y="4114800"/>
            <a:ext cx="7848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/>
            <a:r>
              <a:rPr lang="en-GB" sz="2800" dirty="0" smtClean="0">
                <a:solidFill>
                  <a:schemeClr val="bg1"/>
                </a:solidFill>
                <a:latin typeface="Calibri" pitchFamily="34" charset="0"/>
                <a:ea typeface="ヒラギノ角ゴ Pro W3"/>
              </a:rPr>
              <a:t>THE COMPREHENSIVE PRODUCT PORTFOLIO</a:t>
            </a:r>
            <a:endParaRPr lang="en-US" sz="2800" dirty="0">
              <a:solidFill>
                <a:schemeClr val="bg1"/>
              </a:solidFill>
              <a:latin typeface="Calibri" pitchFamily="34" charset="0"/>
              <a:ea typeface="ヒラギノ角ゴ Pro W3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990600"/>
            <a:ext cx="9144000" cy="5867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8" descr="JF Logo 300dpi 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09" y="571500"/>
            <a:ext cx="5175582" cy="187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221298"/>
            <a:ext cx="3505200" cy="33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14400" y="2954804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alibri" pitchFamily="34" charset="0"/>
              </a:rPr>
              <a:t>Большое спасибо за внимание!</a:t>
            </a:r>
          </a:p>
          <a:p>
            <a:pPr algn="ctr"/>
            <a:endParaRPr lang="ru-RU" sz="4000" dirty="0" smtClean="0">
              <a:solidFill>
                <a:schemeClr val="bg1"/>
              </a:solidFill>
              <a:latin typeface="Calibri" pitchFamily="34" charset="0"/>
            </a:endParaRPr>
          </a:p>
          <a:p>
            <a:pPr algn="ctr"/>
            <a:r>
              <a:rPr lang="ru-RU" sz="4000" dirty="0" smtClean="0">
                <a:solidFill>
                  <a:schemeClr val="bg1"/>
                </a:solidFill>
                <a:latin typeface="Calibri" pitchFamily="34" charset="0"/>
              </a:rPr>
              <a:t>Мы желаем Вам удачных продаж!</a:t>
            </a:r>
            <a:endParaRPr lang="de-DE" sz="4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0400" y="152400"/>
            <a:ext cx="2133600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459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200" dirty="0" smtClean="0"/>
              <a:t>ПОЧЕМУ  </a:t>
            </a:r>
            <a:r>
              <a:rPr lang="en-GB" sz="3200" dirty="0" smtClean="0"/>
              <a:t>JOHN FRIEDA®</a:t>
            </a:r>
            <a:r>
              <a:rPr lang="ru-RU" sz="3200" dirty="0" smtClean="0"/>
              <a:t>?</a:t>
            </a:r>
            <a:endParaRPr lang="en-US" sz="3200" dirty="0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429000" y="1279525"/>
            <a:ext cx="2208213" cy="3290888"/>
            <a:chOff x="2160" y="806"/>
            <a:chExt cx="1391" cy="2073"/>
          </a:xfrm>
        </p:grpSpPr>
        <p:pic>
          <p:nvPicPr>
            <p:cNvPr id="53260" name="Picture 4" descr="View image detail">
              <a:hlinkClick r:id="rId3" tooltip="View image detail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10672"/>
            <a:stretch>
              <a:fillRect/>
            </a:stretch>
          </p:blipFill>
          <p:spPr bwMode="auto">
            <a:xfrm>
              <a:off x="2187" y="1398"/>
              <a:ext cx="1337" cy="148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53261" name="Rectangle 5"/>
            <p:cNvSpPr>
              <a:spLocks noChangeArrowheads="1"/>
            </p:cNvSpPr>
            <p:nvPr/>
          </p:nvSpPr>
          <p:spPr bwMode="auto">
            <a:xfrm>
              <a:off x="2160" y="806"/>
              <a:ext cx="1391" cy="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2000" dirty="0" smtClean="0">
                  <a:solidFill>
                    <a:srgbClr val="000000"/>
                  </a:solidFill>
                  <a:latin typeface="Alte Haas Grotesk" charset="0"/>
                  <a:ea typeface="ＭＳ Ｐゴシック" pitchFamily="34" charset="-128"/>
                </a:rPr>
                <a:t>Полная </a:t>
              </a:r>
            </a:p>
            <a:p>
              <a:pPr algn="ctr"/>
              <a:r>
                <a:rPr lang="ru-RU" sz="2000" dirty="0" smtClean="0">
                  <a:solidFill>
                    <a:srgbClr val="000000"/>
                  </a:solidFill>
                  <a:latin typeface="Alte Haas Grotesk" charset="0"/>
                  <a:ea typeface="ＭＳ Ｐゴシック" pitchFamily="34" charset="-128"/>
                </a:rPr>
                <a:t>трансформация</a:t>
              </a:r>
              <a:endParaRPr lang="en-US" sz="2000" dirty="0">
                <a:solidFill>
                  <a:srgbClr val="000000"/>
                </a:solidFill>
                <a:latin typeface="Alte Haas Grotesk" charset="0"/>
                <a:ea typeface="ＭＳ Ｐゴシック" pitchFamily="34" charset="-128"/>
              </a:endParaRPr>
            </a:p>
          </p:txBody>
        </p:sp>
        <p:sp>
          <p:nvSpPr>
            <p:cNvPr id="53262" name="AutoShape 6"/>
            <p:cNvSpPr>
              <a:spLocks noChangeArrowheads="1"/>
            </p:cNvSpPr>
            <p:nvPr/>
          </p:nvSpPr>
          <p:spPr bwMode="auto">
            <a:xfrm>
              <a:off x="2160" y="1372"/>
              <a:ext cx="1364" cy="1507"/>
            </a:xfrm>
            <a:prstGeom prst="roundRect">
              <a:avLst>
                <a:gd name="adj" fmla="val 16667"/>
              </a:avLst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53252" name="Group 7"/>
          <p:cNvGrpSpPr>
            <a:grpSpLocks/>
          </p:cNvGrpSpPr>
          <p:nvPr/>
        </p:nvGrpSpPr>
        <p:grpSpPr bwMode="auto">
          <a:xfrm>
            <a:off x="504825" y="2755900"/>
            <a:ext cx="2187575" cy="3090863"/>
            <a:chOff x="318" y="1736"/>
            <a:chExt cx="1378" cy="1947"/>
          </a:xfrm>
        </p:grpSpPr>
        <p:sp>
          <p:nvSpPr>
            <p:cNvPr id="53258" name="Rectangle 9"/>
            <p:cNvSpPr>
              <a:spLocks noChangeArrowheads="1"/>
            </p:cNvSpPr>
            <p:nvPr/>
          </p:nvSpPr>
          <p:spPr bwMode="auto">
            <a:xfrm>
              <a:off x="355" y="1736"/>
              <a:ext cx="1341" cy="333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2000" dirty="0" smtClean="0">
                  <a:solidFill>
                    <a:srgbClr val="000000"/>
                  </a:solidFill>
                  <a:latin typeface="Alte Haas Grotesk" charset="0"/>
                  <a:ea typeface="ＭＳ Ｐゴシック" pitchFamily="34" charset="-128"/>
                </a:rPr>
                <a:t>Салонное качество</a:t>
              </a:r>
              <a:endParaRPr lang="en-US" sz="2000" dirty="0">
                <a:solidFill>
                  <a:srgbClr val="000000"/>
                </a:solidFill>
                <a:latin typeface="Alte Haas Grotesk" charset="0"/>
                <a:ea typeface="ＭＳ Ｐゴシック" pitchFamily="34" charset="-128"/>
              </a:endParaRPr>
            </a:p>
          </p:txBody>
        </p:sp>
        <p:sp>
          <p:nvSpPr>
            <p:cNvPr id="53259" name="AutoShape 10"/>
            <p:cNvSpPr>
              <a:spLocks noChangeArrowheads="1"/>
            </p:cNvSpPr>
            <p:nvPr/>
          </p:nvSpPr>
          <p:spPr bwMode="auto">
            <a:xfrm>
              <a:off x="318" y="2175"/>
              <a:ext cx="1378" cy="1508"/>
            </a:xfrm>
            <a:prstGeom prst="roundRect">
              <a:avLst>
                <a:gd name="adj" fmla="val 16667"/>
              </a:avLst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6311900" y="2852738"/>
            <a:ext cx="2314575" cy="3035300"/>
            <a:chOff x="3976" y="1797"/>
            <a:chExt cx="1458" cy="1912"/>
          </a:xfrm>
        </p:grpSpPr>
        <p:pic>
          <p:nvPicPr>
            <p:cNvPr id="53254" name="Picture 12" descr="View image detail">
              <a:hlinkClick r:id="rId5" tooltip="View image detail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t="49" b="12402"/>
            <a:stretch>
              <a:fillRect/>
            </a:stretch>
          </p:blipFill>
          <p:spPr bwMode="auto">
            <a:xfrm>
              <a:off x="4066" y="2229"/>
              <a:ext cx="1337" cy="147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53255" name="AutoShape 13"/>
            <p:cNvSpPr>
              <a:spLocks noChangeArrowheads="1"/>
            </p:cNvSpPr>
            <p:nvPr/>
          </p:nvSpPr>
          <p:spPr bwMode="auto">
            <a:xfrm>
              <a:off x="3976" y="2179"/>
              <a:ext cx="1458" cy="1530"/>
            </a:xfrm>
            <a:prstGeom prst="roundRect">
              <a:avLst>
                <a:gd name="adj" fmla="val 16667"/>
              </a:avLst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srgbClr val="000000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53256" name="Rectangle 14"/>
            <p:cNvSpPr>
              <a:spLocks noChangeArrowheads="1"/>
            </p:cNvSpPr>
            <p:nvPr/>
          </p:nvSpPr>
          <p:spPr bwMode="auto">
            <a:xfrm>
              <a:off x="4038" y="1797"/>
              <a:ext cx="1316" cy="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2000" dirty="0" smtClean="0">
                  <a:solidFill>
                    <a:srgbClr val="000000"/>
                  </a:solidFill>
                  <a:latin typeface="Alte Haas Grotesk" charset="0"/>
                  <a:ea typeface="ＭＳ Ｐゴシック" pitchFamily="34" charset="-128"/>
                </a:rPr>
                <a:t>Поистине индивидуальные </a:t>
              </a:r>
            </a:p>
            <a:p>
              <a:pPr algn="ctr"/>
              <a:r>
                <a:rPr lang="ru-RU" sz="2000" dirty="0" smtClean="0">
                  <a:solidFill>
                    <a:srgbClr val="000000"/>
                  </a:solidFill>
                  <a:latin typeface="Alte Haas Grotesk" charset="0"/>
                  <a:ea typeface="ＭＳ Ｐゴシック" pitchFamily="34" charset="-128"/>
                </a:rPr>
                <a:t>решения</a:t>
              </a:r>
              <a:endParaRPr lang="en-US" sz="2000" dirty="0">
                <a:solidFill>
                  <a:srgbClr val="000000"/>
                </a:solidFill>
                <a:latin typeface="Alte Haas Grotesk" charset="0"/>
                <a:ea typeface="ＭＳ Ｐゴシック" pitchFamily="34" charset="-128"/>
              </a:endParaRPr>
            </a:p>
          </p:txBody>
        </p:sp>
      </p:grpSp>
      <p:grpSp>
        <p:nvGrpSpPr>
          <p:cNvPr id="14" name="Group 7"/>
          <p:cNvGrpSpPr>
            <a:grpSpLocks/>
          </p:cNvGrpSpPr>
          <p:nvPr/>
        </p:nvGrpSpPr>
        <p:grpSpPr bwMode="auto">
          <a:xfrm>
            <a:off x="657225" y="2965450"/>
            <a:ext cx="2187575" cy="3033713"/>
            <a:chOff x="318" y="1772"/>
            <a:chExt cx="1378" cy="1911"/>
          </a:xfrm>
        </p:grpSpPr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 l="5478" t="18538" r="46880" b="17984"/>
            <a:stretch>
              <a:fillRect/>
            </a:stretch>
          </p:blipFill>
          <p:spPr bwMode="auto">
            <a:xfrm>
              <a:off x="345" y="2182"/>
              <a:ext cx="1314" cy="1473"/>
            </a:xfrm>
            <a:prstGeom prst="rect">
              <a:avLst/>
            </a:prstGeom>
            <a:solidFill>
              <a:schemeClr val="bg1">
                <a:alpha val="50980"/>
              </a:schemeClr>
            </a:solidFill>
            <a:ln w="38100">
              <a:noFill/>
              <a:miter lim="800000"/>
              <a:headEnd/>
              <a:tailEnd/>
            </a:ln>
          </p:spPr>
        </p:pic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18" y="1772"/>
              <a:ext cx="1341" cy="333"/>
            </a:xfrm>
            <a:prstGeom prst="rect">
              <a:avLst/>
            </a:prstGeom>
            <a:noFill/>
            <a:ln w="635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000" dirty="0">
                <a:solidFill>
                  <a:srgbClr val="000000"/>
                </a:solidFill>
                <a:latin typeface="Alte Haas Grotesk" charset="0"/>
                <a:ea typeface="ＭＳ Ｐゴシック" pitchFamily="34" charset="-128"/>
              </a:endParaRPr>
            </a:p>
          </p:txBody>
        </p:sp>
        <p:sp>
          <p:nvSpPr>
            <p:cNvPr id="17" name="AutoShape 10"/>
            <p:cNvSpPr>
              <a:spLocks noChangeArrowheads="1"/>
            </p:cNvSpPr>
            <p:nvPr/>
          </p:nvSpPr>
          <p:spPr bwMode="auto">
            <a:xfrm>
              <a:off x="318" y="2175"/>
              <a:ext cx="1378" cy="1508"/>
            </a:xfrm>
            <a:prstGeom prst="roundRect">
              <a:avLst>
                <a:gd name="adj" fmla="val 16667"/>
              </a:avLst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102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5"/>
          <p:cNvSpPr>
            <a:spLocks noChangeShapeType="1"/>
          </p:cNvSpPr>
          <p:nvPr/>
        </p:nvSpPr>
        <p:spPr bwMode="auto">
          <a:xfrm flipV="1">
            <a:off x="1258888" y="2420938"/>
            <a:ext cx="6553200" cy="3024187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lIns="90000" tIns="46800" rIns="90000" bIns="46800" anchor="ctr"/>
          <a:lstStyle/>
          <a:p>
            <a:pPr>
              <a:defRPr/>
            </a:pPr>
            <a:endParaRPr lang="ru-RU">
              <a:latin typeface="Arial" charset="0"/>
              <a:cs typeface="Arial" charset="0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42875" y="5465763"/>
            <a:ext cx="1046163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Mass</a:t>
            </a:r>
            <a:endParaRPr lang="en-US" sz="2400" b="1" dirty="0">
              <a:solidFill>
                <a:schemeClr val="tx2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125" name="Text Box 7"/>
          <p:cNvSpPr txBox="1">
            <a:spLocks noChangeArrowheads="1"/>
          </p:cNvSpPr>
          <p:nvPr/>
        </p:nvSpPr>
        <p:spPr bwMode="auto">
          <a:xfrm>
            <a:off x="7380288" y="1557338"/>
            <a:ext cx="1511300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2400" b="1" dirty="0">
                <a:solidFill>
                  <a:schemeClr val="tx2"/>
                </a:solidFill>
                <a:latin typeface="Arial" charset="0"/>
                <a:cs typeface="Arial" charset="0"/>
              </a:rPr>
              <a:t>Prestige</a:t>
            </a:r>
            <a:endParaRPr lang="en-US" sz="2400" b="1" dirty="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643063" y="4221163"/>
            <a:ext cx="1128712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latin typeface="Arial" charset="0"/>
                <a:cs typeface="Arial" charset="0"/>
              </a:rPr>
              <a:t>El</a:t>
            </a:r>
            <a:r>
              <a:rPr lang="en-US" sz="1800" dirty="0">
                <a:latin typeface="Arial" charset="0"/>
                <a:cs typeface="Arial" charset="0"/>
              </a:rPr>
              <a:t>s</a:t>
            </a:r>
            <a:r>
              <a:rPr lang="en-GB" sz="1800" dirty="0">
                <a:latin typeface="Arial" charset="0"/>
                <a:cs typeface="Arial" charset="0"/>
              </a:rPr>
              <a:t>eve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2214563" y="4357688"/>
            <a:ext cx="1296987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latin typeface="Arial" charset="0"/>
                <a:cs typeface="Arial" charset="0"/>
              </a:rPr>
              <a:t>Pantene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555875" y="4646613"/>
            <a:ext cx="1295400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 err="1">
                <a:latin typeface="Arial" charset="0"/>
                <a:cs typeface="Arial" charset="0"/>
              </a:rPr>
              <a:t>Gliss</a:t>
            </a:r>
            <a:r>
              <a:rPr lang="en-GB" sz="1800" dirty="0">
                <a:latin typeface="Arial" charset="0"/>
                <a:cs typeface="Arial" charset="0"/>
              </a:rPr>
              <a:t> </a:t>
            </a:r>
            <a:r>
              <a:rPr lang="en-GB" sz="1800" dirty="0" err="1">
                <a:latin typeface="Arial" charset="0"/>
                <a:cs typeface="Arial" charset="0"/>
              </a:rPr>
              <a:t>Kur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6152" name="Text Box 11"/>
          <p:cNvSpPr txBox="1">
            <a:spLocks noChangeArrowheads="1"/>
          </p:cNvSpPr>
          <p:nvPr/>
        </p:nvSpPr>
        <p:spPr bwMode="auto">
          <a:xfrm>
            <a:off x="5403716" y="4427717"/>
            <a:ext cx="1512168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800" b="1" dirty="0" smtClean="0">
                <a:solidFill>
                  <a:schemeClr val="tx2"/>
                </a:solidFill>
              </a:rPr>
              <a:t>ALFAPARF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1547813" y="5006975"/>
            <a:ext cx="1081087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 err="1">
                <a:latin typeface="Arial" charset="0"/>
                <a:cs typeface="Arial" charset="0"/>
              </a:rPr>
              <a:t>Fructis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1116013" y="5229225"/>
            <a:ext cx="1081087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latin typeface="Arial" charset="0"/>
                <a:cs typeface="Arial" charset="0"/>
              </a:rPr>
              <a:t>Sunsil</a:t>
            </a: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k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2339975" y="4948238"/>
            <a:ext cx="1223963" cy="649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latin typeface="Arial" charset="0"/>
                <a:cs typeface="Arial" charset="0"/>
              </a:rPr>
              <a:t>Herbal Essences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1763713" y="4718050"/>
            <a:ext cx="863600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latin typeface="Arial" charset="0"/>
                <a:cs typeface="Arial" charset="0"/>
              </a:rPr>
              <a:t>H&amp;S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6157" name="Text Box 16"/>
          <p:cNvSpPr txBox="1">
            <a:spLocks noChangeArrowheads="1"/>
          </p:cNvSpPr>
          <p:nvPr/>
        </p:nvSpPr>
        <p:spPr bwMode="auto">
          <a:xfrm>
            <a:off x="6011863" y="1956536"/>
            <a:ext cx="1512887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 err="1"/>
              <a:t>Kerastase</a:t>
            </a:r>
            <a:endParaRPr lang="en-US" sz="1800" dirty="0"/>
          </a:p>
        </p:txBody>
      </p:sp>
      <p:sp>
        <p:nvSpPr>
          <p:cNvPr id="6158" name="Text Box 17"/>
          <p:cNvSpPr txBox="1">
            <a:spLocks noChangeArrowheads="1"/>
          </p:cNvSpPr>
          <p:nvPr/>
        </p:nvSpPr>
        <p:spPr bwMode="auto">
          <a:xfrm>
            <a:off x="5380493" y="2775743"/>
            <a:ext cx="1558615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 smtClean="0"/>
              <a:t>    </a:t>
            </a:r>
            <a:r>
              <a:rPr lang="en-GB" sz="1800" dirty="0" err="1" smtClean="0">
                <a:solidFill>
                  <a:schemeClr val="bg1">
                    <a:lumMod val="50000"/>
                  </a:schemeClr>
                </a:solidFill>
              </a:rPr>
              <a:t>RedKen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59" name="Text Box 18"/>
          <p:cNvSpPr txBox="1">
            <a:spLocks noChangeArrowheads="1"/>
          </p:cNvSpPr>
          <p:nvPr/>
        </p:nvSpPr>
        <p:spPr bwMode="auto">
          <a:xfrm>
            <a:off x="6939110" y="4656051"/>
            <a:ext cx="2180034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 smtClean="0"/>
              <a:t>           Rene </a:t>
            </a:r>
            <a:r>
              <a:rPr lang="en-GB" sz="1800" dirty="0" err="1" smtClean="0"/>
              <a:t>Furterer</a:t>
            </a:r>
            <a:endParaRPr lang="en-US" sz="1800" dirty="0"/>
          </a:p>
        </p:txBody>
      </p:sp>
      <p:sp>
        <p:nvSpPr>
          <p:cNvPr id="6160" name="Text Box 19"/>
          <p:cNvSpPr txBox="1">
            <a:spLocks noChangeArrowheads="1"/>
          </p:cNvSpPr>
          <p:nvPr/>
        </p:nvSpPr>
        <p:spPr bwMode="auto">
          <a:xfrm>
            <a:off x="7451725" y="2557463"/>
            <a:ext cx="1512888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>
                <a:solidFill>
                  <a:schemeClr val="bg1"/>
                </a:solidFill>
              </a:rPr>
              <a:t>Clinique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6161" name="Text Box 20"/>
          <p:cNvSpPr txBox="1">
            <a:spLocks noChangeArrowheads="1"/>
          </p:cNvSpPr>
          <p:nvPr/>
        </p:nvSpPr>
        <p:spPr bwMode="auto">
          <a:xfrm>
            <a:off x="7883525" y="2133600"/>
            <a:ext cx="1512888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 err="1">
                <a:solidFill>
                  <a:schemeClr val="bg1">
                    <a:lumMod val="50000"/>
                  </a:schemeClr>
                </a:solidFill>
              </a:rPr>
              <a:t>Carita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62" name="Line 21"/>
          <p:cNvSpPr>
            <a:spLocks noChangeShapeType="1"/>
          </p:cNvSpPr>
          <p:nvPr/>
        </p:nvSpPr>
        <p:spPr bwMode="auto">
          <a:xfrm>
            <a:off x="3629025" y="2446577"/>
            <a:ext cx="0" cy="3600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ru-RU"/>
          </a:p>
        </p:txBody>
      </p:sp>
      <p:sp>
        <p:nvSpPr>
          <p:cNvPr id="41" name="Text Box 23"/>
          <p:cNvSpPr txBox="1">
            <a:spLocks noChangeArrowheads="1"/>
          </p:cNvSpPr>
          <p:nvPr/>
        </p:nvSpPr>
        <p:spPr bwMode="auto">
          <a:xfrm>
            <a:off x="2109787" y="5600700"/>
            <a:ext cx="1454151" cy="463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        </a:t>
            </a:r>
            <a:r>
              <a:rPr lang="en-GB" sz="2400" b="1" dirty="0" smtClean="0">
                <a:solidFill>
                  <a:srgbClr val="FF0000"/>
                </a:solidFill>
                <a:cs typeface="Arial" charset="0"/>
              </a:rPr>
              <a:t>&lt; </a:t>
            </a:r>
            <a:r>
              <a:rPr lang="ru-RU" sz="2400" b="1" dirty="0" smtClean="0">
                <a:solidFill>
                  <a:srgbClr val="FF0000"/>
                </a:solidFill>
                <a:cs typeface="Arial" charset="0"/>
              </a:rPr>
              <a:t>120</a:t>
            </a:r>
            <a:endParaRPr lang="en-GB" sz="2400" b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6164" name="Text Box 24"/>
          <p:cNvSpPr txBox="1">
            <a:spLocks noChangeArrowheads="1"/>
          </p:cNvSpPr>
          <p:nvPr/>
        </p:nvSpPr>
        <p:spPr bwMode="auto">
          <a:xfrm>
            <a:off x="6039643" y="5133679"/>
            <a:ext cx="1457325" cy="4638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solidFill>
                  <a:srgbClr val="FF0000"/>
                </a:solidFill>
              </a:rPr>
              <a:t>&gt; </a:t>
            </a:r>
            <a:r>
              <a:rPr lang="ru-RU" sz="2400" b="1" dirty="0" smtClean="0">
                <a:solidFill>
                  <a:srgbClr val="FF0000"/>
                </a:solidFill>
              </a:rPr>
              <a:t>180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6165" name="Text Box 25"/>
          <p:cNvSpPr txBox="1">
            <a:spLocks noChangeArrowheads="1"/>
          </p:cNvSpPr>
          <p:nvPr/>
        </p:nvSpPr>
        <p:spPr bwMode="auto">
          <a:xfrm>
            <a:off x="3781040" y="2600324"/>
            <a:ext cx="2085975" cy="447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300" b="1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GB" sz="2300" b="1" dirty="0" smtClean="0"/>
              <a:t>John </a:t>
            </a:r>
            <a:r>
              <a:rPr lang="en-GB" sz="2300" b="1" dirty="0"/>
              <a:t>Frieda</a:t>
            </a:r>
            <a:endParaRPr lang="en-US" sz="2300" b="1" dirty="0"/>
          </a:p>
        </p:txBody>
      </p:sp>
      <p:sp>
        <p:nvSpPr>
          <p:cNvPr id="6166" name="Text Box 27"/>
          <p:cNvSpPr txBox="1">
            <a:spLocks noChangeArrowheads="1"/>
          </p:cNvSpPr>
          <p:nvPr/>
        </p:nvSpPr>
        <p:spPr bwMode="auto">
          <a:xfrm>
            <a:off x="7667625" y="2636838"/>
            <a:ext cx="1223963" cy="649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Molto </a:t>
            </a:r>
            <a:r>
              <a:rPr lang="en-GB" sz="1800" dirty="0" err="1"/>
              <a:t>Bene</a:t>
            </a:r>
            <a:endParaRPr lang="en-US" sz="1800" dirty="0"/>
          </a:p>
        </p:txBody>
      </p:sp>
      <p:sp>
        <p:nvSpPr>
          <p:cNvPr id="6167" name="Line 22"/>
          <p:cNvSpPr>
            <a:spLocks noChangeShapeType="1"/>
          </p:cNvSpPr>
          <p:nvPr/>
        </p:nvSpPr>
        <p:spPr bwMode="auto">
          <a:xfrm>
            <a:off x="6000750" y="2214563"/>
            <a:ext cx="0" cy="3600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endParaRPr lang="ru-RU"/>
          </a:p>
        </p:txBody>
      </p:sp>
      <p:sp>
        <p:nvSpPr>
          <p:cNvPr id="6168" name="Rectangle 15"/>
          <p:cNvSpPr>
            <a:spLocks noChangeArrowheads="1"/>
          </p:cNvSpPr>
          <p:nvPr/>
        </p:nvSpPr>
        <p:spPr bwMode="auto">
          <a:xfrm>
            <a:off x="142844" y="0"/>
            <a:ext cx="5929312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 smtClean="0">
                <a:solidFill>
                  <a:schemeClr val="bg1"/>
                </a:solidFill>
                <a:latin typeface="Alte Haas Grotesk"/>
              </a:rPr>
              <a:t>ЗОЛОТОЙ СЕГМЕНТ</a:t>
            </a:r>
            <a:endParaRPr lang="en-US" sz="2400" b="1" dirty="0">
              <a:solidFill>
                <a:schemeClr val="bg1"/>
              </a:solidFill>
              <a:latin typeface="Alte Haas Grotesk"/>
            </a:endParaRPr>
          </a:p>
        </p:txBody>
      </p:sp>
      <p:sp>
        <p:nvSpPr>
          <p:cNvPr id="6169" name="Rectangle 15"/>
          <p:cNvSpPr>
            <a:spLocks noChangeArrowheads="1"/>
          </p:cNvSpPr>
          <p:nvPr/>
        </p:nvSpPr>
        <p:spPr bwMode="auto">
          <a:xfrm>
            <a:off x="3286125" y="333375"/>
            <a:ext cx="585787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ru-RU" sz="2000" dirty="0"/>
              <a:t>РЫНКА СРЕДСТВ ПО УХОДУ ЗА ВОЛОСАМИ</a:t>
            </a:r>
            <a:endParaRPr lang="en-US" sz="2000" dirty="0"/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0" y="6516688"/>
            <a:ext cx="9144000" cy="3413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JOHN FRIEDA ® - </a:t>
            </a:r>
            <a:r>
              <a:rPr lang="ru-RU" sz="1600"/>
              <a:t>ПРЕМИАЛЬНЫЕ СРЕДСТВА ДОСТУПНОЙ ЦЕНОВОЙ КАТЕГОРИИ</a:t>
            </a:r>
            <a:endParaRPr lang="en-US" sz="1600"/>
          </a:p>
        </p:txBody>
      </p:sp>
      <p:sp>
        <p:nvSpPr>
          <p:cNvPr id="6172" name="Rectangle 31"/>
          <p:cNvSpPr>
            <a:spLocks noChangeArrowheads="1"/>
          </p:cNvSpPr>
          <p:nvPr/>
        </p:nvSpPr>
        <p:spPr bwMode="auto">
          <a:xfrm>
            <a:off x="0" y="1125538"/>
            <a:ext cx="8891588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8900" lvl="1"/>
            <a:r>
              <a:rPr lang="ru-RU" sz="1600" b="1" dirty="0">
                <a:latin typeface="Arial" pitchFamily="34" charset="0"/>
                <a:cs typeface="Arial" pitchFamily="34" charset="0"/>
              </a:rPr>
              <a:t>Ценовое позиционирование</a:t>
            </a: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ru-RU" sz="1600" b="1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88900" lvl="1"/>
            <a:r>
              <a:rPr lang="ru-RU" sz="1600" b="1" dirty="0" smtClean="0">
                <a:latin typeface="Arial" pitchFamily="34" charset="0"/>
                <a:cs typeface="Arial" pitchFamily="34" charset="0"/>
              </a:rPr>
              <a:t>Цена </a:t>
            </a:r>
            <a:r>
              <a:rPr lang="ru-RU" sz="1600" b="1" dirty="0">
                <a:latin typeface="Arial" pitchFamily="34" charset="0"/>
                <a:cs typeface="Arial" pitchFamily="34" charset="0"/>
              </a:rPr>
              <a:t>на полке, не превышающая </a:t>
            </a:r>
            <a:r>
              <a:rPr lang="ru-RU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139 - 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ru-RU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69 </a:t>
            </a:r>
            <a:r>
              <a:rPr lang="ru-RU" sz="2000" b="1" dirty="0" err="1" smtClean="0">
                <a:latin typeface="Arial" pitchFamily="34" charset="0"/>
                <a:cs typeface="Arial" pitchFamily="34" charset="0"/>
              </a:rPr>
              <a:t>грн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 </a:t>
            </a:r>
            <a:endParaRPr lang="en-GB" sz="2000" b="1" dirty="0">
              <a:latin typeface="Arial" pitchFamily="34" charset="0"/>
              <a:cs typeface="Arial" pitchFamily="34" charset="0"/>
            </a:endParaRPr>
          </a:p>
          <a:p>
            <a:pPr marL="88900" lvl="1"/>
            <a:endParaRPr lang="en-GB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73" name="Text Box 18"/>
          <p:cNvSpPr txBox="1">
            <a:spLocks noChangeArrowheads="1"/>
          </p:cNvSpPr>
          <p:nvPr/>
        </p:nvSpPr>
        <p:spPr bwMode="auto">
          <a:xfrm>
            <a:off x="6072198" y="3357562"/>
            <a:ext cx="1214437" cy="6492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Marc Anthony  </a:t>
            </a:r>
          </a:p>
        </p:txBody>
      </p:sp>
      <p:sp>
        <p:nvSpPr>
          <p:cNvPr id="6174" name="Text Box 18"/>
          <p:cNvSpPr txBox="1">
            <a:spLocks noChangeArrowheads="1"/>
          </p:cNvSpPr>
          <p:nvPr/>
        </p:nvSpPr>
        <p:spPr bwMode="auto">
          <a:xfrm>
            <a:off x="7402840" y="3422650"/>
            <a:ext cx="1223962" cy="649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dirty="0" smtClean="0"/>
              <a:t>Lee Stafford </a:t>
            </a:r>
            <a:endParaRPr lang="en-US" sz="1800" dirty="0"/>
          </a:p>
        </p:txBody>
      </p:sp>
      <p:sp>
        <p:nvSpPr>
          <p:cNvPr id="39" name="Text Box 11"/>
          <p:cNvSpPr txBox="1">
            <a:spLocks noChangeArrowheads="1"/>
          </p:cNvSpPr>
          <p:nvPr/>
        </p:nvSpPr>
        <p:spPr bwMode="auto">
          <a:xfrm>
            <a:off x="2571750" y="3857625"/>
            <a:ext cx="928688" cy="371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 err="1">
                <a:latin typeface="Arial" charset="0"/>
                <a:cs typeface="Arial" charset="0"/>
              </a:rPr>
              <a:t>Syoss</a:t>
            </a:r>
            <a:endParaRPr lang="en-US" sz="1800" dirty="0">
              <a:latin typeface="Arial" charset="0"/>
              <a:cs typeface="Arial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939109" y="4246802"/>
            <a:ext cx="2025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dirty="0" err="1" smtClean="0"/>
              <a:t>Marlies</a:t>
            </a:r>
            <a:r>
              <a:rPr lang="en-GB" dirty="0" smtClean="0"/>
              <a:t> M</a:t>
            </a:r>
            <a:r>
              <a:rPr lang="de-DE" dirty="0" err="1" smtClean="0"/>
              <a:t>öller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099402" y="4002741"/>
            <a:ext cx="78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Keune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014018" y="5465763"/>
            <a:ext cx="1615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/>
              <a:t>LEONOR GREYL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95726" y="3410217"/>
            <a:ext cx="306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/>
              <a:t>SCHWARZKOPF PROFESSIONAL</a:t>
            </a:r>
          </a:p>
        </p:txBody>
      </p:sp>
    </p:spTree>
    <p:extLst>
      <p:ext uri="{BB962C8B-B14F-4D97-AF65-F5344CB8AC3E}">
        <p14:creationId xmlns:p14="http://schemas.microsoft.com/office/powerpoint/2010/main" val="228126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rgbClr val="6600FF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rgbClr val="6600FF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Sparkler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01487"/>
            <a:ext cx="9144000" cy="5856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altLang="ja-JP" sz="2400" b="0" dirty="0"/>
              <a:t>ИННОВАЦИОННЫЙ УХОД ЗА ВОЛОСАМИ</a:t>
            </a:r>
            <a:endParaRPr lang="en-US" sz="2400" b="0" dirty="0" smtClean="0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4419600"/>
            <a:ext cx="9144000" cy="2133600"/>
          </a:xfrm>
          <a:prstGeom prst="rect">
            <a:avLst/>
          </a:prstGeom>
          <a:solidFill>
            <a:schemeClr val="tx1">
              <a:alpha val="70195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endParaRPr lang="en-US">
              <a:solidFill>
                <a:srgbClr val="000000"/>
              </a:solidFill>
              <a:latin typeface="Arial" charset="0"/>
              <a:ea typeface="ＭＳ Ｐゴシック" pitchFamily="34" charset="-128"/>
            </a:endParaRP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152400" y="4419600"/>
            <a:ext cx="884872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 </a:t>
            </a:r>
            <a:endParaRPr lang="ru-RU" sz="2400" b="1" dirty="0" smtClean="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  <a:p>
            <a:pPr algn="ctr"/>
            <a:r>
              <a:rPr lang="ru-RU" sz="24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Выигрышная комбинация</a:t>
            </a:r>
            <a:r>
              <a:rPr lang="ru-RU" sz="2400" b="1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ru-RU" sz="2400" b="1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=</a:t>
            </a:r>
            <a:r>
              <a:rPr lang="en-GB" sz="2400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JOHN FRIEDA®</a:t>
            </a:r>
            <a:r>
              <a:rPr lang="ru-RU" sz="2400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r>
              <a:rPr lang="ru-RU" sz="2400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+ </a:t>
            </a:r>
            <a:r>
              <a:rPr lang="en-GB" sz="2400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Kao</a:t>
            </a:r>
            <a:endParaRPr lang="en-GB" sz="2400" dirty="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  <a:p>
            <a:pPr algn="ctr"/>
            <a:endParaRPr lang="ru-RU" sz="2400" dirty="0" smtClean="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  <a:p>
            <a:pPr algn="ctr"/>
            <a:r>
              <a:rPr lang="ru-RU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Многолетний опыт и знания об уходе за волосами, работа в </a:t>
            </a:r>
            <a:r>
              <a:rPr lang="en-GB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fashion </a:t>
            </a:r>
            <a:r>
              <a:rPr lang="ru-RU" sz="2000" dirty="0" smtClean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индустрии и со звездами + научная и промышленная мощь, передовые исследования в лабораториях, инновационные технологии</a:t>
            </a:r>
            <a:endParaRPr lang="en-GB" sz="2000" dirty="0" smtClean="0">
              <a:solidFill>
                <a:srgbClr val="FFFFFF"/>
              </a:solidFill>
              <a:latin typeface="Calibri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81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 smtClean="0"/>
              <a:t>СТИЛИСТ, СТОЯЩИЙ ЗА БРЕНДОМ</a:t>
            </a:r>
            <a:endParaRPr lang="de-DE" sz="3200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557338"/>
            <a:ext cx="8640960" cy="4319935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GB" sz="4400" dirty="0" smtClean="0">
                <a:solidFill>
                  <a:schemeClr val="tx2"/>
                </a:solidFill>
                <a:latin typeface="+mj-lt"/>
              </a:rPr>
              <a:t>						  </a:t>
            </a:r>
            <a:r>
              <a:rPr lang="ru-RU" sz="4400" dirty="0" smtClean="0">
                <a:solidFill>
                  <a:schemeClr val="tx2"/>
                </a:solidFill>
              </a:rPr>
              <a:t>Д</a:t>
            </a:r>
            <a:r>
              <a:rPr lang="ru-RU" sz="4400" dirty="0" smtClean="0">
                <a:solidFill>
                  <a:schemeClr val="tx2"/>
                </a:solidFill>
                <a:latin typeface="+mj-lt"/>
              </a:rPr>
              <a:t>ЖОН ФРИДА </a:t>
            </a:r>
            <a:r>
              <a:rPr lang="en-US" sz="4400" dirty="0" smtClean="0">
                <a:solidFill>
                  <a:schemeClr val="tx2"/>
                </a:solidFill>
                <a:latin typeface="+mj-lt"/>
              </a:rPr>
              <a:t>					  </a:t>
            </a:r>
            <a:r>
              <a:rPr lang="ru-RU" sz="4400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lang="en-US" sz="4400" dirty="0" smtClean="0">
                <a:solidFill>
                  <a:schemeClr val="tx2"/>
                </a:solidFill>
                <a:latin typeface="+mj-lt"/>
              </a:rPr>
              <a:t>JOHN FRIEDA</a:t>
            </a:r>
            <a:r>
              <a:rPr lang="ru-RU" sz="4400" dirty="0" smtClean="0">
                <a:solidFill>
                  <a:schemeClr val="tx2"/>
                </a:solidFill>
                <a:latin typeface="+mj-lt"/>
              </a:rPr>
              <a:t>)</a:t>
            </a:r>
            <a:endParaRPr lang="en-GB" sz="4400" dirty="0" smtClean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0420" name="Picture 4" descr="Luigi&amp;John_02-015 f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652588"/>
            <a:ext cx="3049587" cy="4062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4724400" y="296733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solidFill>
                  <a:prstClr val="black"/>
                </a:solidFill>
              </a:rPr>
              <a:t>Джон Фрида начал свою карьеру стилиста в парикмахерской отца в западном </a:t>
            </a:r>
            <a:r>
              <a:rPr lang="ru-RU" dirty="0" smtClean="0">
                <a:solidFill>
                  <a:prstClr val="black"/>
                </a:solidFill>
              </a:rPr>
              <a:t>Лондоне еще в 1968 году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38" y="990600"/>
            <a:ext cx="8690006" cy="474594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ja-JP" sz="1200" dirty="0">
                <a:solidFill>
                  <a:srgbClr val="000000"/>
                </a:solidFill>
              </a:rPr>
              <a:t>Kao </a:t>
            </a:r>
            <a:r>
              <a:rPr lang="ru-RU" altLang="ja-JP" sz="1200" dirty="0" smtClean="0">
                <a:solidFill>
                  <a:srgbClr val="000000"/>
                </a:solidFill>
              </a:rPr>
              <a:t>объединяет различные компании в области потребительских товаров и промышленной химии</a:t>
            </a:r>
            <a:r>
              <a:rPr lang="en-US" altLang="ja-JP" sz="1200" dirty="0" smtClean="0">
                <a:solidFill>
                  <a:srgbClr val="000000"/>
                </a:solidFill>
              </a:rPr>
              <a:t>. </a:t>
            </a:r>
          </a:p>
          <a:p>
            <a:pPr>
              <a:buFont typeface="Wingdings" pitchFamily="2" charset="2"/>
              <a:buChar char="Ø"/>
            </a:pPr>
            <a:r>
              <a:rPr lang="en-US" altLang="ja-JP" sz="1200" dirty="0" smtClean="0">
                <a:solidFill>
                  <a:srgbClr val="000000"/>
                </a:solidFill>
              </a:rPr>
              <a:t>Kao </a:t>
            </a:r>
            <a:r>
              <a:rPr lang="ru-RU" altLang="ja-JP" sz="1200" dirty="0" smtClean="0">
                <a:solidFill>
                  <a:srgbClr val="000000"/>
                </a:solidFill>
              </a:rPr>
              <a:t>изготавливает и продает не только косметику, но и товары по уходу за домом и здоровьем</a:t>
            </a:r>
            <a:r>
              <a:rPr lang="en-US" altLang="ja-JP" sz="1200" dirty="0" smtClean="0">
                <a:solidFill>
                  <a:srgbClr val="000000"/>
                </a:solidFill>
              </a:rPr>
              <a:t>. </a:t>
            </a:r>
            <a:endParaRPr lang="en-US" altLang="ja-JP" sz="1200" dirty="0">
              <a:solidFill>
                <a:srgbClr val="000000"/>
              </a:solidFill>
            </a:endParaRPr>
          </a:p>
          <a:p>
            <a:endParaRPr lang="de-DE" sz="1200" dirty="0"/>
          </a:p>
        </p:txBody>
      </p:sp>
      <p:sp>
        <p:nvSpPr>
          <p:cNvPr id="116738" name="Rectangle 2"/>
          <p:cNvSpPr>
            <a:spLocks noChangeArrowheads="1"/>
          </p:cNvSpPr>
          <p:nvPr/>
        </p:nvSpPr>
        <p:spPr bwMode="auto">
          <a:xfrm>
            <a:off x="150813" y="4210050"/>
            <a:ext cx="4268787" cy="2638425"/>
          </a:xfrm>
          <a:prstGeom prst="rect">
            <a:avLst/>
          </a:prstGeom>
          <a:solidFill>
            <a:srgbClr val="CCFFCC"/>
          </a:solidFill>
          <a:ln w="9525">
            <a:solidFill>
              <a:srgbClr val="66FFCC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tabLst>
                <a:tab pos="1976438" algn="ctr"/>
              </a:tabLst>
            </a:pPr>
            <a:r>
              <a:rPr lang="en-US" altLang="ja-JP" b="1" dirty="0">
                <a:solidFill>
                  <a:srgbClr val="0000CC"/>
                </a:solidFill>
                <a:latin typeface="+mj-lt"/>
              </a:rPr>
              <a:t>	</a:t>
            </a:r>
            <a:r>
              <a:rPr lang="ru-RU" altLang="ja-JP" sz="2000" b="1" u="sng" dirty="0" smtClean="0">
                <a:solidFill>
                  <a:srgbClr val="0000CC"/>
                </a:solidFill>
                <a:latin typeface="+mj-lt"/>
              </a:rPr>
              <a:t>Бытовая химия</a:t>
            </a:r>
            <a:endParaRPr lang="en-US" altLang="ja-JP" sz="2000" b="1" u="sng" dirty="0">
              <a:solidFill>
                <a:srgbClr val="0000CC"/>
              </a:solidFill>
              <a:latin typeface="+mj-lt"/>
            </a:endParaRPr>
          </a:p>
          <a:p>
            <a:pPr>
              <a:tabLst>
                <a:tab pos="1976438" algn="ctr"/>
              </a:tabLst>
            </a:pPr>
            <a:r>
              <a:rPr lang="en-US" altLang="ja-JP" sz="1500" b="1" i="1" dirty="0">
                <a:solidFill>
                  <a:srgbClr val="0000CC"/>
                </a:solidFill>
                <a:latin typeface="+mj-lt"/>
              </a:rPr>
              <a:t>	</a:t>
            </a:r>
          </a:p>
        </p:txBody>
      </p:sp>
      <p:sp>
        <p:nvSpPr>
          <p:cNvPr id="116739" name="Rectangle 3"/>
          <p:cNvSpPr>
            <a:spLocks noChangeArrowheads="1"/>
          </p:cNvSpPr>
          <p:nvPr/>
        </p:nvSpPr>
        <p:spPr bwMode="auto">
          <a:xfrm>
            <a:off x="4622800" y="4210050"/>
            <a:ext cx="4264025" cy="2638425"/>
          </a:xfrm>
          <a:prstGeom prst="rect">
            <a:avLst/>
          </a:prstGeom>
          <a:solidFill>
            <a:srgbClr val="CCECFF"/>
          </a:solidFill>
          <a:ln w="9525">
            <a:solidFill>
              <a:srgbClr val="99CCFF"/>
            </a:solidFill>
            <a:miter lim="800000"/>
            <a:headEnd/>
            <a:tailEnd/>
          </a:ln>
        </p:spPr>
        <p:txBody>
          <a:bodyPr wrap="none"/>
          <a:lstStyle/>
          <a:p>
            <a:pPr>
              <a:tabLst>
                <a:tab pos="2065338" algn="ctr"/>
              </a:tabLst>
            </a:pPr>
            <a:r>
              <a:rPr lang="en-US" altLang="ja-JP" sz="2000" b="1" i="1" dirty="0">
                <a:solidFill>
                  <a:srgbClr val="0000CC"/>
                </a:solidFill>
                <a:latin typeface="+mj-lt"/>
              </a:rPr>
              <a:t>	</a:t>
            </a:r>
            <a:r>
              <a:rPr lang="ru-RU" altLang="ja-JP" sz="2000" b="1" u="sng" dirty="0" smtClean="0">
                <a:solidFill>
                  <a:srgbClr val="0000CC"/>
                </a:solidFill>
                <a:latin typeface="+mj-lt"/>
              </a:rPr>
              <a:t>Промышленная химия</a:t>
            </a:r>
            <a:endParaRPr lang="en-US" altLang="ja-JP" sz="2000" b="1" u="sng" dirty="0">
              <a:solidFill>
                <a:srgbClr val="0000CC"/>
              </a:solidFill>
              <a:latin typeface="+mj-lt"/>
            </a:endParaRPr>
          </a:p>
          <a:p>
            <a:pPr>
              <a:tabLst>
                <a:tab pos="2065338" algn="ctr"/>
              </a:tabLst>
            </a:pPr>
            <a:r>
              <a:rPr lang="en-US" altLang="ja-JP" sz="1600" b="1" i="1" dirty="0">
                <a:solidFill>
                  <a:srgbClr val="0000CC"/>
                </a:solidFill>
                <a:latin typeface="+mj-lt"/>
              </a:rPr>
              <a:t>	</a:t>
            </a:r>
            <a:endParaRPr lang="en-US" altLang="ja-JP" sz="1500" b="1" i="1" dirty="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116740" name="Rectangle 4"/>
          <p:cNvSpPr>
            <a:spLocks noChangeArrowheads="1"/>
          </p:cNvSpPr>
          <p:nvPr/>
        </p:nvSpPr>
        <p:spPr bwMode="auto">
          <a:xfrm>
            <a:off x="133349" y="1531144"/>
            <a:ext cx="4240213" cy="2513806"/>
          </a:xfrm>
          <a:prstGeom prst="rect">
            <a:avLst/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wrap="none" anchorCtr="1"/>
          <a:lstStyle/>
          <a:p>
            <a:pPr defTabSz="990600">
              <a:tabLst>
                <a:tab pos="1254125" algn="ctr"/>
              </a:tabLst>
            </a:pPr>
            <a:r>
              <a:rPr lang="en-US" altLang="ja-JP" b="1" dirty="0">
                <a:solidFill>
                  <a:srgbClr val="FF0000"/>
                </a:solidFill>
                <a:latin typeface="+mj-lt"/>
              </a:rPr>
              <a:t>	</a:t>
            </a:r>
            <a:r>
              <a:rPr lang="ru-RU" altLang="ja-JP" sz="2000" b="1" u="sng" dirty="0" smtClean="0">
                <a:solidFill>
                  <a:srgbClr val="FF0000"/>
                </a:solidFill>
                <a:latin typeface="+mj-lt"/>
              </a:rPr>
              <a:t>Красота</a:t>
            </a:r>
            <a:endParaRPr lang="en-US" altLang="ja-JP" sz="2000" b="1" u="sng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16741" name="Rectangle 5"/>
          <p:cNvSpPr>
            <a:spLocks noChangeArrowheads="1"/>
          </p:cNvSpPr>
          <p:nvPr/>
        </p:nvSpPr>
        <p:spPr bwMode="auto">
          <a:xfrm>
            <a:off x="4619625" y="1530350"/>
            <a:ext cx="4267200" cy="2514600"/>
          </a:xfrm>
          <a:prstGeom prst="rect">
            <a:avLst/>
          </a:prstGeom>
          <a:solidFill>
            <a:srgbClr val="FFFFCC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wrap="none"/>
          <a:lstStyle/>
          <a:p>
            <a:pPr defTabSz="900113">
              <a:tabLst>
                <a:tab pos="2065338" algn="ctr"/>
              </a:tabLst>
            </a:pPr>
            <a:r>
              <a:rPr lang="en-US" altLang="ja-JP" b="1" dirty="0">
                <a:solidFill>
                  <a:srgbClr val="FF0000"/>
                </a:solidFill>
                <a:latin typeface="+mj-lt"/>
              </a:rPr>
              <a:t>	</a:t>
            </a:r>
            <a:r>
              <a:rPr lang="ru-RU" altLang="ja-JP" sz="2000" b="1" u="sng" dirty="0">
                <a:solidFill>
                  <a:srgbClr val="FF0000"/>
                </a:solidFill>
                <a:latin typeface="+mj-lt"/>
              </a:rPr>
              <a:t>З</a:t>
            </a:r>
            <a:r>
              <a:rPr lang="ru-RU" altLang="ja-JP" sz="2000" b="1" u="sng" dirty="0" smtClean="0">
                <a:solidFill>
                  <a:srgbClr val="FF0000"/>
                </a:solidFill>
                <a:latin typeface="+mj-lt"/>
              </a:rPr>
              <a:t>доровье</a:t>
            </a:r>
            <a:endParaRPr lang="en-US" altLang="ja-JP" sz="2000" b="1" u="sng" dirty="0">
              <a:solidFill>
                <a:srgbClr val="FF0000"/>
              </a:solidFill>
              <a:latin typeface="+mj-lt"/>
            </a:endParaRPr>
          </a:p>
          <a:p>
            <a:pPr defTabSz="900113">
              <a:tabLst>
                <a:tab pos="2065338" algn="ctr"/>
              </a:tabLst>
            </a:pPr>
            <a:r>
              <a:rPr lang="en-US" altLang="ja-JP" sz="1500" b="1" i="1" dirty="0">
                <a:solidFill>
                  <a:srgbClr val="FF0000"/>
                </a:solidFill>
                <a:latin typeface="+mj-lt"/>
              </a:rPr>
              <a:t>	</a:t>
            </a:r>
          </a:p>
        </p:txBody>
      </p:sp>
      <p:sp>
        <p:nvSpPr>
          <p:cNvPr id="116742" name="Oval 8"/>
          <p:cNvSpPr>
            <a:spLocks noChangeArrowheads="1"/>
          </p:cNvSpPr>
          <p:nvPr/>
        </p:nvSpPr>
        <p:spPr bwMode="auto">
          <a:xfrm>
            <a:off x="3773488" y="3392488"/>
            <a:ext cx="1439862" cy="1441450"/>
          </a:xfrm>
          <a:prstGeom prst="ellipse">
            <a:avLst/>
          </a:prstGeom>
          <a:solidFill>
            <a:srgbClr val="6666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ja-JP" altLang="en-US" sz="16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6743" name="Rectangle 10"/>
          <p:cNvSpPr>
            <a:spLocks noChangeArrowheads="1"/>
          </p:cNvSpPr>
          <p:nvPr/>
        </p:nvSpPr>
        <p:spPr bwMode="auto">
          <a:xfrm>
            <a:off x="342900" y="4614863"/>
            <a:ext cx="3889375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Моющие и чищащие средства</a:t>
            </a:r>
            <a:endParaRPr lang="ru-RU" altLang="ja-JP" sz="1400" dirty="0" smtClean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	  (Attack / Hamming)</a:t>
            </a: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Средства по уходу за кухней, ванной, туалетом и </a:t>
            </a: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гостиной</a:t>
            </a:r>
            <a:endParaRPr lang="en-US" altLang="ja-JP" sz="12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	   (Quickle / Magiclean / </a:t>
            </a:r>
          </a:p>
        </p:txBody>
      </p:sp>
      <p:sp>
        <p:nvSpPr>
          <p:cNvPr id="116744" name="Rectangle 11"/>
          <p:cNvSpPr>
            <a:spLocks noChangeArrowheads="1"/>
          </p:cNvSpPr>
          <p:nvPr/>
        </p:nvSpPr>
        <p:spPr bwMode="auto">
          <a:xfrm>
            <a:off x="4829175" y="4537075"/>
            <a:ext cx="3889375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Химикаты </a:t>
            </a:r>
            <a:r>
              <a:rPr lang="en-US" altLang="ja-JP" sz="1200" dirty="0" smtClean="0">
                <a:solidFill>
                  <a:srgbClr val="000000"/>
                </a:solidFill>
                <a:latin typeface="+mj-lt"/>
              </a:rPr>
              <a:t>Oleo</a:t>
            </a:r>
            <a:endParaRPr lang="en-US" altLang="ja-JP" sz="12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Химические продукты тонкого  органического </a:t>
            </a: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синтеза</a:t>
            </a:r>
            <a:endParaRPr lang="en-US" altLang="ja-JP" sz="12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Специализированные химикалии</a:t>
            </a:r>
            <a:endParaRPr lang="en-US" altLang="ja-JP" sz="14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6745" name="Rectangle 14"/>
          <p:cNvSpPr>
            <a:spLocks noChangeArrowheads="1"/>
          </p:cNvSpPr>
          <p:nvPr/>
        </p:nvSpPr>
        <p:spPr bwMode="auto">
          <a:xfrm>
            <a:off x="4789488" y="1931988"/>
            <a:ext cx="3889375" cy="151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Ф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ункциональные продукты питания </a:t>
            </a: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(Healhtya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ja-JP" sz="14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Средства гигиены полости рта </a:t>
            </a: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(Clearclean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ja-JP" sz="14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П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родукты для улучшения кровообращения</a:t>
            </a: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/>
            </a:r>
            <a:br>
              <a:rPr lang="en-US" altLang="ja-JP" sz="1400" dirty="0">
                <a:solidFill>
                  <a:srgbClr val="000000"/>
                </a:solidFill>
                <a:latin typeface="+mj-lt"/>
              </a:rPr>
            </a:b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 </a:t>
            </a:r>
            <a:r>
              <a:rPr lang="en-US" altLang="ja-JP" sz="12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вкл. добавки для ванн и тепловые коврики </a:t>
            </a:r>
            <a:r>
              <a:rPr lang="en-US" altLang="ja-JP" sz="1200" dirty="0" smtClean="0">
                <a:solidFill>
                  <a:srgbClr val="000000"/>
                </a:solidFill>
                <a:latin typeface="+mj-lt"/>
              </a:rPr>
              <a:t>)</a:t>
            </a:r>
            <a:endParaRPr lang="en-US" altLang="ja-JP" sz="12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	(Bub / Megrhythm)</a:t>
            </a:r>
          </a:p>
          <a:p>
            <a:pPr>
              <a:buFont typeface="Wingdings" pitchFamily="2" charset="2"/>
              <a:buNone/>
              <a:tabLst>
                <a:tab pos="274638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Средства личной гигиены </a:t>
            </a: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(Laurier 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/ Merries)</a:t>
            </a:r>
          </a:p>
        </p:txBody>
      </p:sp>
      <p:pic>
        <p:nvPicPr>
          <p:cNvPr id="116746" name="Picture 18" descr="香料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3" y="5911850"/>
            <a:ext cx="11699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7" name="Picture 19" descr="カラートナー_with_Samp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5" y="5076825"/>
            <a:ext cx="1185863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8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6010275"/>
            <a:ext cx="1177925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9" name="Picture 27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FEEED"/>
              </a:clrFrom>
              <a:clrTo>
                <a:srgbClr val="EFEE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0" y="6011863"/>
            <a:ext cx="11779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50" name="Rectangle 38"/>
          <p:cNvSpPr>
            <a:spLocks noChangeArrowheads="1"/>
          </p:cNvSpPr>
          <p:nvPr/>
        </p:nvSpPr>
        <p:spPr bwMode="auto">
          <a:xfrm>
            <a:off x="8456613" y="1530350"/>
            <a:ext cx="457200" cy="2535238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algn="ctr">
              <a:lnSpc>
                <a:spcPct val="90000"/>
              </a:lnSpc>
            </a:pPr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Бизнес потребительских </a:t>
            </a:r>
          </a:p>
          <a:p>
            <a:pPr algn="ctr">
              <a:lnSpc>
                <a:spcPct val="90000"/>
              </a:lnSpc>
            </a:pPr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товаров</a:t>
            </a:r>
            <a:endParaRPr lang="ru-RU" altLang="ja-JP" sz="1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6751" name="Rectangle 39"/>
          <p:cNvSpPr>
            <a:spLocks noChangeArrowheads="1"/>
          </p:cNvSpPr>
          <p:nvPr/>
        </p:nvSpPr>
        <p:spPr bwMode="auto">
          <a:xfrm>
            <a:off x="8470900" y="4194175"/>
            <a:ext cx="457200" cy="2657475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algn="ctr"/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Бизнес  химической </a:t>
            </a:r>
          </a:p>
          <a:p>
            <a:pPr algn="ctr"/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продукции</a:t>
            </a:r>
            <a:endParaRPr lang="en-US" altLang="ja-JP" sz="1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6752" name="Rectangle 40"/>
          <p:cNvSpPr>
            <a:spLocks noChangeArrowheads="1"/>
          </p:cNvSpPr>
          <p:nvPr/>
        </p:nvSpPr>
        <p:spPr bwMode="auto">
          <a:xfrm>
            <a:off x="125413" y="4200525"/>
            <a:ext cx="457200" cy="2655888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algn="ctr">
              <a:lnSpc>
                <a:spcPct val="90000"/>
              </a:lnSpc>
            </a:pPr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Бизнес потребительских </a:t>
            </a:r>
          </a:p>
          <a:p>
            <a:pPr algn="ctr">
              <a:lnSpc>
                <a:spcPct val="90000"/>
              </a:lnSpc>
            </a:pPr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товаров</a:t>
            </a:r>
            <a:endParaRPr lang="ru-RU" altLang="ja-JP" sz="16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6753" name="Rectangle 47"/>
          <p:cNvSpPr>
            <a:spLocks noChangeArrowheads="1"/>
          </p:cNvSpPr>
          <p:nvPr/>
        </p:nvSpPr>
        <p:spPr bwMode="auto">
          <a:xfrm>
            <a:off x="125413" y="1530350"/>
            <a:ext cx="457200" cy="2520950"/>
          </a:xfrm>
          <a:prstGeom prst="rect">
            <a:avLst/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algn="ctr">
              <a:lnSpc>
                <a:spcPct val="90000"/>
              </a:lnSpc>
            </a:pPr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Бизнес потребительских </a:t>
            </a:r>
          </a:p>
          <a:p>
            <a:pPr algn="ctr">
              <a:lnSpc>
                <a:spcPct val="90000"/>
              </a:lnSpc>
            </a:pPr>
            <a:r>
              <a:rPr lang="ru-RU" altLang="ja-JP" sz="1600" b="1" dirty="0" smtClean="0">
                <a:solidFill>
                  <a:srgbClr val="FFFFFF"/>
                </a:solidFill>
                <a:latin typeface="+mj-lt"/>
              </a:rPr>
              <a:t>товаров</a:t>
            </a:r>
            <a:endParaRPr lang="en-US" altLang="ja-JP" sz="16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16754" name="Picture 54" descr="Asience series_MAR200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3297238"/>
            <a:ext cx="1152525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5" name="Picture 56" descr="メリーズパンツ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3297238"/>
            <a:ext cx="10048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6" name="Picture 57" descr="めぐりズム蒸気温熱シート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3497263"/>
            <a:ext cx="7493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7" name="Picture 58" descr="ピュオーラ_青_JAN2009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395663"/>
            <a:ext cx="8636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8" name="Picture 59" descr="Healthya_JAN2009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0" y="3352800"/>
            <a:ext cx="8794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59" name="Picture 60" descr="改良アタック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6040438"/>
            <a:ext cx="93980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0" name="Picture 61" descr="リセッシュ除菌ＥＸ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5959475"/>
            <a:ext cx="10207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1" name="Picture 62" descr="キュキュット_JUN2008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5943600"/>
            <a:ext cx="284163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2" name="Picture 63" descr="クイックルワイパー_JAN2009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5643563"/>
            <a:ext cx="1568450" cy="117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3" name="Picture 64" descr="ハミングフレア_毎日ふんわり_OCT2008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8" y="5729288"/>
            <a:ext cx="1317625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4" name="Picture 66" descr="20090708_001_01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5781675"/>
            <a:ext cx="81756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5" name="Picture 67" descr="ヘルシアスパークリング_MAY2009"/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3246438"/>
            <a:ext cx="3365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6" name="Picture 82" descr="プリマヴィスタ_FEB200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75" y="1931988"/>
            <a:ext cx="990600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67" name="Picture 8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2587625"/>
            <a:ext cx="99377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5"/>
          <p:cNvSpPr txBox="1">
            <a:spLocks noChangeArrowheads="1"/>
          </p:cNvSpPr>
          <p:nvPr/>
        </p:nvSpPr>
        <p:spPr bwMode="auto">
          <a:xfrm>
            <a:off x="514350" y="0"/>
            <a:ext cx="6799263" cy="496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>
              <a:defRPr/>
            </a:pPr>
            <a:endParaRPr lang="en-US" altLang="ja-JP" sz="2800" b="1" dirty="0">
              <a:solidFill>
                <a:srgbClr val="008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ヒラギノ角ゴ Pro W3"/>
              <a:cs typeface="ヒラギノ角ゴ Pro W3"/>
            </a:endParaRPr>
          </a:p>
        </p:txBody>
      </p:sp>
      <p:sp>
        <p:nvSpPr>
          <p:cNvPr id="116769" name="Rectangle 13"/>
          <p:cNvSpPr>
            <a:spLocks noChangeArrowheads="1"/>
          </p:cNvSpPr>
          <p:nvPr/>
        </p:nvSpPr>
        <p:spPr bwMode="auto">
          <a:xfrm>
            <a:off x="374651" y="1930400"/>
            <a:ext cx="2870994" cy="151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С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алонные продукты </a:t>
            </a: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(Goldwell 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/ KMS)</a:t>
            </a: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П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рестижная косметика </a:t>
            </a: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(Kanebo 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/ Sofina)</a:t>
            </a: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Уход за кожей премиум класса</a:t>
            </a:r>
            <a:endParaRPr lang="en-US" altLang="ja-JP" sz="14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          (Biore / Curel / freeplus / Freshael)</a:t>
            </a: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400" dirty="0">
                <a:solidFill>
                  <a:srgbClr val="000000"/>
                </a:solidFill>
                <a:latin typeface="+mj-lt"/>
              </a:rPr>
              <a:t>	</a:t>
            </a: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Уход за </a:t>
            </a:r>
            <a:r>
              <a:rPr lang="ru-RU" altLang="ja-JP" sz="1200" dirty="0" smtClean="0">
                <a:solidFill>
                  <a:srgbClr val="000000"/>
                </a:solidFill>
                <a:latin typeface="+mj-lt"/>
              </a:rPr>
              <a:t>волосами премиум </a:t>
            </a:r>
            <a:r>
              <a:rPr lang="ru-RU" altLang="ja-JP" sz="1200" dirty="0">
                <a:solidFill>
                  <a:srgbClr val="000000"/>
                </a:solidFill>
                <a:latin typeface="+mj-lt"/>
              </a:rPr>
              <a:t>класса</a:t>
            </a:r>
            <a:endParaRPr lang="en-US" altLang="ja-JP" sz="1100" dirty="0">
              <a:solidFill>
                <a:srgbClr val="000000"/>
              </a:solidFill>
              <a:latin typeface="+mj-lt"/>
            </a:endParaRPr>
          </a:p>
          <a:p>
            <a:pPr>
              <a:buFont typeface="Wingdings" pitchFamily="2" charset="2"/>
              <a:buNone/>
              <a:tabLst>
                <a:tab pos="265113" algn="l"/>
              </a:tabLst>
            </a:pP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	 </a:t>
            </a:r>
            <a:r>
              <a:rPr lang="en-US" altLang="ja-JP" sz="1100" dirty="0" smtClean="0">
                <a:solidFill>
                  <a:srgbClr val="000000"/>
                </a:solidFill>
                <a:latin typeface="+mj-lt"/>
              </a:rPr>
              <a:t>(JOHN FRIEDA® </a:t>
            </a:r>
            <a:r>
              <a:rPr lang="en-US" altLang="ja-JP" sz="1100" dirty="0">
                <a:solidFill>
                  <a:srgbClr val="000000"/>
                </a:solidFill>
                <a:latin typeface="+mj-lt"/>
              </a:rPr>
              <a:t>/ Essential/ Asience)</a:t>
            </a:r>
          </a:p>
        </p:txBody>
      </p:sp>
      <p:pic>
        <p:nvPicPr>
          <p:cNvPr id="116771" name="Picture 10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r="10001"/>
          <a:stretch>
            <a:fillRect/>
          </a:stretch>
        </p:blipFill>
        <p:spPr bwMode="auto">
          <a:xfrm>
            <a:off x="2914650" y="3284538"/>
            <a:ext cx="661988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72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297238"/>
            <a:ext cx="652463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74" name="TextBox 38"/>
          <p:cNvSpPr txBox="1">
            <a:spLocks noChangeArrowheads="1"/>
          </p:cNvSpPr>
          <p:nvPr/>
        </p:nvSpPr>
        <p:spPr bwMode="auto">
          <a:xfrm>
            <a:off x="3409950" y="3748088"/>
            <a:ext cx="21971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ヒラギノ角ゴ Pro W3" pitchFamily="-128" charset="-128"/>
              </a:defRPr>
            </a:lvl9pPr>
          </a:lstStyle>
          <a:p>
            <a:pPr algn="ctr" eaLnBrk="1" hangingPunct="1"/>
            <a:r>
              <a:rPr lang="en-US" sz="2000" b="1" dirty="0">
                <a:latin typeface="+mj-lt"/>
              </a:rPr>
              <a:t>Gemba-ism</a:t>
            </a:r>
          </a:p>
          <a:p>
            <a:pPr algn="ctr" eaLnBrk="1" hangingPunct="1"/>
            <a:r>
              <a:rPr lang="en-US" sz="2000" b="1" dirty="0">
                <a:latin typeface="+mj-lt"/>
              </a:rPr>
              <a:t>Yokimonozukuri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 smtClean="0">
                <a:solidFill>
                  <a:prstClr val="black"/>
                </a:solidFill>
                <a:ea typeface="ヒラギノ角ゴ Pro W3"/>
                <a:cs typeface="ヒラギノ角ゴ Pro W3"/>
              </a:rPr>
              <a:t>КОРПОРАЦИЯ </a:t>
            </a:r>
            <a:r>
              <a:rPr lang="en-US" sz="3200" dirty="0" smtClean="0">
                <a:solidFill>
                  <a:prstClr val="black"/>
                </a:solidFill>
                <a:ea typeface="ヒラギノ角ゴ Pro W3"/>
                <a:cs typeface="ヒラギノ角ゴ Pro W3"/>
              </a:rPr>
              <a:t>KAO - </a:t>
            </a:r>
            <a:r>
              <a:rPr lang="ru-RU" sz="3200" dirty="0" smtClean="0">
                <a:solidFill>
                  <a:prstClr val="black"/>
                </a:solidFill>
                <a:ea typeface="ヒラギノ角ゴ Pro W3"/>
                <a:cs typeface="ヒラギノ角ゴ Pro W3"/>
              </a:rPr>
              <a:t>ПРОДУКЦИЯ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0151138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 </a:t>
            </a:r>
            <a:r>
              <a:rPr lang="ru-RU" dirty="0" smtClean="0"/>
              <a:t>ПОБЕДИТЕЛЬ </a:t>
            </a:r>
            <a:r>
              <a:rPr lang="en-US" dirty="0" smtClean="0"/>
              <a:t>BEAUTY AWARDS</a:t>
            </a:r>
            <a:endParaRPr lang="en-US" dirty="0"/>
          </a:p>
        </p:txBody>
      </p:sp>
      <p:pic>
        <p:nvPicPr>
          <p:cNvPr id="1401859" name="Picture 3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44" y="5698330"/>
            <a:ext cx="1559061" cy="62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1862" name="Picture 6" descr="hb-beauty-award-sm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09" y="5562600"/>
            <a:ext cx="1550375" cy="74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e1006212\AppData\Local\Microsoft\Windows\Temporary Internet Files\Content.Outlook\DPPL1HPK\FR Wobbler 080513 (3)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6301" y="4495800"/>
            <a:ext cx="1581499" cy="109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pantene.newshq.businesswire.com/sites/pantene.newshq.businesswire.com/files/family_circle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t="14096" r="7961" b="10666"/>
          <a:stretch/>
        </p:blipFill>
        <p:spPr bwMode="auto">
          <a:xfrm>
            <a:off x="6991801" y="1097546"/>
            <a:ext cx="1847399" cy="179805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ncrypted-tbn1.gstatic.com/images?q=tbn:ANd9GcQJtlkhZlo1hPe0I6P3G2FNKIMpmWlQgz0CNYyp2aF4-7u50Wdst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84251"/>
            <a:ext cx="3008376" cy="43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60776" y="1801611"/>
            <a:ext cx="3276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 smtClean="0">
                <a:latin typeface="Calibri" pitchFamily="34" charset="0"/>
              </a:rPr>
              <a:t>Продукты </a:t>
            </a:r>
            <a:r>
              <a:rPr lang="en-US" sz="1400" dirty="0" smtClean="0">
                <a:latin typeface="Calibri" pitchFamily="34" charset="0"/>
              </a:rPr>
              <a:t>2011</a:t>
            </a:r>
            <a:r>
              <a:rPr lang="ru-RU" sz="1400" dirty="0" smtClean="0">
                <a:latin typeface="Calibri" pitchFamily="34" charset="0"/>
              </a:rPr>
              <a:t>г., которые изменят Вашу жизнь </a:t>
            </a:r>
            <a:r>
              <a:rPr lang="en-US" sz="1400" dirty="0">
                <a:latin typeface="Calibri" pitchFamily="34" charset="0"/>
              </a:rPr>
              <a:t> </a:t>
            </a:r>
            <a:endParaRPr lang="de-DE" sz="1400" dirty="0"/>
          </a:p>
        </p:txBody>
      </p:sp>
      <p:pic>
        <p:nvPicPr>
          <p:cNvPr id="5126" name="Picture 6" descr="http://salonbeautec.co.uk/blog/wp-content/uploads/2011/04/instyle-best-buy-beauty-award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44" y="2927129"/>
            <a:ext cx="1481136" cy="14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data:image/jpeg;base64,/9j/4AAQSkZJRgABAQAAAQABAAD/2wCEAAkGBhQSERUUExQVFRUUGBgXFhQYFxoYGBgYGxcYFxgVGBgXHSYeHBsjGhUYHy8gIycpLCwtGB4xNTAqNSYsLCkBCQoKDgwOGg8PGjIjHiUtNC0qMCwpLS41LywsLCwpLDIsNi8sLCwsLSw0LywsNTApLDAsLCwpLCw0LCwsLCwtKv/AABEIAOEA4QMBIgACEQEDEQH/xAAbAAEAAgMBAQAAAAAAAAAAAAAABQYDBAcCAf/EAEQQAAEDAQUEBwMLAgUEAwAAAAEAAgMRBAUSITEGQVFxEyIyYYGRoVKxwQcUIzNCYnKCstHhFpIkNMLw8RdDY6JTc+L/xAAbAQACAwEBAQAAAAAAAAAAAAAABQMEBgIBB//EADcRAAEDAgQCCQMDAwUBAAAAAAEAAgMEERIhMUEFYRMiUXGBobHB8DKR0RQz4RVCciQ0UlPxI//aAAwDAQACEQMRAD8A7iiIhCIiIQiIiEIiKIvXaeKCorjf7Dd34joPf3KOSVkYxPNgpI43yHCwXKl1p229oovrJGtPCtXf2jNUi8dqp5agO6NvssyPi7XyooqEtxDHXDUYuNK558aVSebi4vaIeJTeLhJteQ+AVxtW3UY+rjc7vJDR8T6LR/qm1y/VRin3WOd6nL0W0+6Iw6Vhs4bCxhPzguJNcIIIJ56DLJaljtY+Yxl8kzAx7mERdpxPXAPgo3yVBdaSSwsdMtCAdQO3XkpGR04bdjL5jXPUE7X+3NYIrdbpXuYHuxM7Q6jKbuAWC8PncIBkklAOjhKS2vCrTqti6Yayzta2SkkEmDpB13dkZ7jnXRefmj4bFM2UYcbmdGw0rUGriBuyHoqZa5zC4l2+d8stNt+9WQ5rXgAN2ytnnrvt3L2yw2zq0nNXAOa3pziIIqOq4rWs172wvwMfI54JBbQOIoaGtRuKsElmd08JFnDwGxjpcVC3iaVp1a10UWwFsVs6JxdJ0tHPHaLMWbsuJxVI71PJCWHqucNdznYXy08rhRMlDxm1p02G5tnr7FepNp7XCQJWN/M2leRaaLdsu3bD9ZG5ve0hw8jQ+9RQY91hpJWrpmiHFWuYANK54dVktU0MEogEDJGtLWve4Ve4mlS07tf+ECeePMSdXL6s9b5acr9y8dBC/Iszz+nLS2fnbvVssV9wy9iRpPsnJ3kc1vLnc9xf4iaMODWRAvL3Z0bQOAPfnTwK93ffNqhYH0c6LTrglvg7Ue5XI+JOabTM7cxyyOXYqr+HNcLwu7Mjz0XQUUJdW1kUtGu+jedzjkT3O086FTaaRTMlGJhuErkifEcLxZERFKo0REQhEREIRERCEREQhEREIRYLZbWRNL3uDWj/AHQDee5a18X0yzsq7Nx7LBqT8B3rn95Xm+d+J55NGjRwA+KXVle2n6rc3enemFHQun6xyb80UnfO1sktWx1jZ/7u5kaDuHmoFFitVrbG3E8gD38hvWZe+Wofnck6fwtNFCyIYWBZVhtNrZGKvcGjv1PIalVy37UOdlGMI4nN37D1UK+QuNSSSdSTUp7S8Bkf1pzhHYMz+B5q8ynJ+rJX+2/KcGmF0Ie50bMD8RpG8DuzJrvqBu4KE/6h2puMQlkDXuxYWMBplSgx4qeH8KsotNHRQx5gXPac9rfLLplDA0Ww378+ak7VtPapHY32iUupSoeRlwAbQUWjLa3vNXPc48S4k+qxIrIa0aBWWxsb9IA8Flba3jR7h+YrYsd9zxOxRzSMPEPIy4a5haSILGnUL0saRYhTcm2dqe4OklMhGmIDLlSisll+UuJzxLPZQZhTrtecJcMsRYeFOJVARVn0UD7ktFzy37e9V5KOF4sW27svRdeubayHoy8OZLNaJKyNORawHe088t2fcvG1ErjaZGucSGkYQTkAWg5DQarkgKmrNtVMD9ITKMhVxq6gFB1t+XFJq3hMhiwwuvyPjfPckm+dlS/pwZJ0jOfta3cBZWtTVzbUSQUa7rx+yTmPwn4HLkq3YbyZMKsOe9pyI8PitpZYGWmk3a4KOWFsgwSBdRu+8o5mYo3VG8bweBG5bS5ZYrc+F4fG6hHkRwI3hX+47+ZaG+y8dpnxHELR0XEGz9V2TvXu/CzVZQOg6zc2+nepRERM0tRERCEREQhEREIRR99Xw2zx4jm45NbxP7DeVs222NiY57zRrR/wB3lc2vO8nTyF7+QG5o3AJdX1n6duFv1HTlzTGho+ndd30jz5LHbLY+V5e81cfIDcANwWBFDX5fnR9Rnb3n2f5WcgglqpcDMyflytVHHezWhZb2vxsPVHWfw3D8X7Kp2q1ukdiean3dwG5Y3OqanMnevi3dDw+Kkb1c3bn5oEyjiDO9EREwUylbluhswcXFwoQMqfEKS/paP2n+n7KtNmcNCRyNFKbM2hxmILieodTXe1J62OoYHSslsBnayqS423IK8XxdQiLAwucXVyPhSlB3resOzQpilP5QaAcz+ylLUxocJX6Rtd60z55U8VUrxvd8xzNG7mjQfue9Vqaeoq4wxjrW+p2976Dw+dvDZHvFr95VjbZLL2fo6/jqfesdr2aYR9HVp3VNQfPNVIuU7szehD+icatd2e48ORXU9LUU7TLFKTbMg5rxwc3MFRc8JY4tcKEahS12bPF4DnktadANT39wUvb7qEkkbiOzXEOI1A8/eoa/r6LnGNho0ZGn2jv8F22tlqw1kORtdx7Nsu9d9K54Abl2qT+ZWVuRwV735+9epbgheKtFK72mo9ahU0uW1d15PhdVpy+03cR+/evX0E7RijmcXczquS1wzDitq22B9neDX8Lxl/wVN3RtEH0ZJk7c7cefA+i27XC2eEgZhwq099KtKpLSo4mx8ThLZh125X3+cl00iYWdqujrJZ7Q5jg9hLXNzBCq1x3+QRHIctGuO7uPd37vdZVlqukkpJML/A9vzyVWSMt6rl0a4L8baGbhI3tt/1DuPopVcrsVtdE8PYaOb5Ebwe4rpN2Xi2eMPbv1G8HeCnvD63p24H/UPNZWvo+gdib9J8ltoiJoliIiIQiIojae9eghOE9d/Vb3cXeA9aKOWQRsL3aBSRxmR4Y3Uqv7Q251qtDYIs2tNO4u+049zRX1VeljwuLag0JFQag0NMjwW7dd7dAHFjR0jqAPOYDa1LcPfzS9bXZnQvm+okYKmPVkh0ozg4mmX8lZRw/VHEDd5OnoBz+arVxNMNow3q6Dv7T88lW78vboW0b23adw9r9lT3OqanMneslqtTpHl7tT6dw7liW24fQtpIsP8AcdT82CfRR4BzRERMFMiIiEIpbZdv0x/Afe1RKl9mPrj+A+9qp1/+2f3KGYdQrc2ttFImt9p2fIfyQqq0Kw7Yax8nf6VAxhVuFMApm87nzVeEXC9Bqz2M0kYeDmn1WJe4O03mPembhdpCtkCyul4zYInuGoaac6ZeqoIV4v7/AC8nIfqCpDAkPA2jonO5+38qlAF7axesK+otArwAVwuF1bOzuqPJxoqha8pXj77v1FW7Z/8Ay7fzfqKqNt+uk/G79RSDh+VXOB2+5VJmUhXxWfZ2+MX0TzmOyeI4HvCq4XpjiCCMiMwUzrKRlVEY3eB7Crb2B7bLoil9mr56CXrH6N+Tu7g/w39yrV0XiJow49oZOHfx5FWGxbOTytxBlBQkF3VxZaNGpr5d6wTY5oZ8LR1mn54FJahrMBbKbBdIRQGx969LDgcetFQc2/ZPhSngOKn1rIZWzRh7dCsfNEYnljtkREUyiRUS+3utdrMbKUZVoJNGgDtuPjl4BW+97b0UL372ty/Ecm+pC5/c1tbHIekqWSMdG8jUB1KuHkk3E5W3ZCTkcz3bfOSccNidZ8oGYyCxS2E9IWRnpaCuJgqCKVJHJUzai34niMaMzP4v4B9Suh4oLHitPzlkgja4sY0Uc5xBDWuG4VIXIpJC4lxzJJJPecypuDUIxmd217C9/wA8/VaWiPSOJ2Fs7Wz3+c15REWqTZERb1jueSVuJtKVpmaKOSRkYxPNhzXJcG5laKKV/pub7v8Acn9Nzfd/uUH66m/7B9wuOlZ2qKUvsx9cfwH3tWrbbofE0OdShNMjXPM/BbWzH1x/Afe1RVcjJKV7mG4sdF5I4OjJC97Yax8nfBQUandsNY+TvgtSzbPSuaHANo4AjPcRVQUE0cVKwvcBrr3lQQuDQLrQXuDtN5j3qS/pub7v9y9R7Oygg0bkRvVs1tPb9wfcKcystqpq/v8ALych+oKkxq7X+P8ADych+oKkxpbwP9h3+XsFWp1lRET5X1b9n/qG/m/UVUbb9dJ+N36irds//l2/m/UVUbb9dJ+N36ikNB/u5+/3KoM/cK+BECJ8rymtkL6NmtLHVYGu6jnPGJrQSB0lK6t1rwrxXX3xdOC2Odzm/wDckDSS7iMZwsY37rfiuDK/3XtBLaLOxr3kiMBmHQdUChIGppQ1PekXFwI2dLa40Ptvl2aHYaJRxCkMjmyNyO/ttn9wrFZpmWS2N6OTHHk1zstDkQSMsiA7JX9cjquk7OW7pbOxx1Awu5tyr4ih8Un4VOC50eg1A9fZIOKQENbJrsfZSaIifJGqxt3a6RsZ7Ti48mj93DyVck2enDQ7oy4EVq2jvQZ+ikdsJQ+1NYXYWta0E0rhxEkmg1ypl3LDZ7kkBrZrTG78MhY7xasvVDpqh+RNssiL5ct1paY9DAzMC+eYO/PZUfa2ctY2PMFxqRp2dxB7z6KrK1fKXbhJbnAEO6NjGOcNHODauOXe6ngqqthw+nFPTtYO/wC/8LSUhvC1xFri6IiK+rSKXuy/RDHhLCcya1prTuUQvhChngZO3BILhcPaHCxV4u+2iWMPApWuXChWleV/iF+EsJyBBrqPLiCtLZSemOP8w9x+CybWWWrGvH2TQ8j/ACPVZUUsUdb0Mg6p0zO+Y/CXYQH2K0b2v4TMDQ0to6ta13EfFe9lj9MfwH3tWK47lbO1xcXDCQBSnxCnruuJkLsTS4mlM6dx3DuTCqqKanhfTMyPZnvmpXPDWliitsNY+TvgvVl2oDWNbgJwtDa11oAOClbzuds5biLhhrSlN9OI7lC3xcLIY8TS4moGdKb+A7lBSSUs0UcEuZ8dzyXDC0gNKnLrvLpml2EtANNa14+9eLyvlsLmtpiLu+lBWgPv8lmuqx9HExm8Cp5nM+pWtbrhbLJjc59cqAUoKeHj4pY0036h2P6Be2vcOfNRdW/JZNoHf4eTkP1BUmNX62WQSMcw1AdqRrqDv5KGtOzMbI3uDn1a0nOm4V4Jhwmshgj6N5zJ/AUsLw3VV9F8qrR/S0ftP9P2T+prIqa3SHX2V18jWarY2f8AqG/m/UVUbb9dJ+N36irzY7IImBgqQK665mqjJdl43OLi59XEndvNeCz9JXQxVEsjjk45fcqk14DyVWAi2LwswjkcwVo079dFrrUscHtDhoc0wBuLorb8m2F1qMcgxNLHPDPbcwVDRzFT+VVJb1x250NoikYcLmuFDwrkfQlRVMbZInNcL/xmoqhhkic0a2XWbtvg2iVsLoojG+owtbQsFO0DupxW7sTPhfNFWoBxNPGhwk/pUNPtNM5pbVjMXaLG4XHmf2XrZKfDamcHBzfSo9WhYaGoHTR53N9SLZHK3hqszNTkwvytloDfTO66GiItSsyubbSSVtUp+8B5NA+CjKg8FYLHZxJbpsTcYY6Z+HXEWuIApzIW5YLXaJpBFaIfo31BBiLQ3qkgtduzAWQMHSvLibYnG2V99+zXmtYJ+iYGgaNF87bbdunJcZvOTFNIfvHyBoPQLVXuc9Z2dcznxz1XhfQ424WBvYFpW5AIiIu10iIiELauy09HK126tDyOR96t1us3SRuZ7QIHPcfOio6ul1WnpIWO30oeYy/nxWd41GWlk7dRl7j3VKpbo5UqOQtyqRxGi+G0u9p3mVu37ZsE7uDusPHX1qtLCnkT2ysDxuLqVvXF146d3tO8yt2543SzMaSSAcRzrkM/48Vq4FY9lLJQOfx6o95+Hkq1dIIIHP30HeVxI3A26lbztfRxPfvAy5nIepVE+cO9p3mVd75uwzNDceEA1OVa8N44qJGx/wD5f/T/APSS8LqaaCI43Zk9h8NlXjLQM1X/AJw72neZXzp3e0fMrPPZsL3M1wuLedDTRTFh2WLhWQ4fujXxOgT6aohhaHvNgdFYcGtFyoBrlmdaHe07zKtjNnIB9knm4/Ci8zbNQnQObyNffVUP6zTE2IP2/lciduhVRNpd7TvMr584d7TvMqWvHZ50YLh12jUjUcwovAmUUkczcUZBCka0OzC8dISc81kC+YF6U4CmaCEREXq7XYLLcsbpIm4nUMImlOW8Vo3zCfNmRzWaWIu6OVzSA6mIUeGuBpzWlde0R+aRs6NmPoGRdL9ro8IGGnLfVfHXg6R0INAI8DWgCgycM+ZXz6YwMcWsGd8stLEZfYHxKzPRzXOM5Zjv1z9PALpyIi1SyS5leMrmWmYtc5p6STNpINC8nUIy/JxpNJ4uJ963bxu4yW98QNMb9eALQ8nyqvrHWMvEYjloSGibHnUmgdh0pXu8FjiyQOdZ2HMjUi58FrQ9hY27cWQOg08VyCVtHEcCQvK3r8shitM0Z+xI9tdK0cQD46rRX0ZpuAVo2OxNBCIiLpdoiIhCKf2WtPbj/MPcfgoBbV2Wno5WO3VoeRyPvVSth6aBzN7Zd4zUUrcTSFL7WWWrGvH2TQ8j/I9VXWlXm3WbpI3M9oEDnuPnRURnel/BZscJYf7T5H4VXp3bL2rvdtm6OJjd4GfM5n1Kql0WbpJmjcDU8hn/AB4q03ta+jhe7fSg5nIe+qg4w8yPZTt1OfsPdFS65DQq1eO0EvSvwPIaDQCg0GVdN+qsd0TF8LHONSQanxKooCvNyD/Dx8viVzxaCOKBgY0DO2nIqKRoAFlo2GxtY+WeTIB78NdwxEYue4KMvHaF7yQ0ljdwGp5n9ls7WW7NsQ07TvgPj4hV4Cqt0MAlAqJRcnTkBp+V3GL9Yr06QlbNkvaWM9Vxp7JzHksAYvuFNXxteMLhcKwWX1Vzuq9mztqMnDtN+I7lDbQXWGHpG9lxzHA/sVGWC0mKRrxu1HEbx/vuVztUAljc3c4ZH1B86FZuVh4bUh7Pod8P21CqkGF19lR0XkZZHUL0tQr4N0REQul0y6dn7QbPC4ROLXRsIILcwWgg0rVbc10ui6AvqHSONWEULcLwBvzrWqjbHI5jGta5zaADJxGgpuKlore6eWysINY3NaXFxcXVeCSa9w7185eYXvcRe5OWfMdgG19VnpDKDckYc75bWPM8tF0VERa9Y1Ufap7obY2VmRwtcDuqKtIPgAPFa4vqAO6RtmAlrUVeSwO9oN550oFL7d2WrI5PZJaeThX3t9VX7BcL5WB4dG0OOFmN1C93BuSy9SJWVDmRi989Add89FpqcxPp2uebWy1I8MtVz7arEbU97jUyUeT3nX1BUSrn8oNythbCcVZcxK0aNrQsbXj2q8/OmLZUDy+nZi1Ase8ZfdaSmka+IFun4RERXVZRERCEREQhXS6rT0kLHb6UPMZfz4qrX7Zujndwd1x46+tVKbLWnts/MPcfgve1dlqxrx9k0PI/yB5rMwf6XiBj2d75j8JcP/nJZfNlrNk5/Hqj3n4eSxbXWrsR/mPuHxU1dlm6OJjd4GfM5n1Kpl7WvpJnu3VoOQyHuqvaX/VVzptm6eg9ygHHIXLXjCvFy/UR8viVSYwrtcv1EfL4lT8c/Yb/AJexUk4swKn3xNinkP3iPLq/BYWBLQavd+I+9egnMTQ1gaNgpYgvqIilVhFcbklxQMPAYfI0HoFTla9mz9B+Y/BJeNNBpwew/lVakdW6rV7R4Z5B94nzz+KwhbW0P+Zf+X9DVqNTKldihYT2D0XcJ6oX1Z7BDjlY3WrhXlXP0WBTGy9mxTYtzB6nIelV5Vy9DA+TsHnsu5HYWkq2qX2UgxWqP7uJx8GkD1IUQrVsJZetJJwAYPHrH3NXz6iZjnYOd/tmkFY/BA48rffJXFERbNY9aN92LpYJGbyKt/EMx6hUqwXhD0LWTdITHIXxhlAaEA0JOnWz46Loa5ztNd/Q2hwHZf12+Oo8DX0SXibSy0ze4+oTjhrg+8Tu8ehWttPeDbVFKxsEbDJnj1eXAgjrZUqRnrvXLiF1yPZxxa36Rgke3GyEnrObSvgaDRc72kuwxvxhpDJKkGmWIdoA+NfFW+DVMmMxTf3ZjTx08CtNQPibeNh9ffu8lDoiLTJqiIiEIiIhC2rstPRysdurQ8jkferlNCHDC4VBplyNR6hUNTce1Za0Ax1IABOKle/spHxSikmc2SIZjnbmFUqIySCFL3za+jhe7eRQczl/PgqMFJXvfhnDW4cIBrrWp0G4d/mo6MKfhlK6nis8WcTn7fOa4ibbVZWhXS5fqI+XxKpiudzfUR8viVX45+w3/L2K7qfpCpdpZSR44OcPUr6ty/7NgtDuDusPHX1qtMJvTvEkbXjcKSE3CIiKZTords6ykDe8uPrT4KpNbUgDU5BXmzxCONrTo1uZ5DMpFxuS0TWbk+n/AKqlScgFTb/dW0ScwPJoHwWs1ebRNje53tEnzNV6am8DMEbW9gAUkQsF9Vw2bsmCEE6v63hu9M/FVq67F0srW7tXchr+3ir0BTRZ/j9VZggGpzPdt85KKpf/AGoui7L2LorMwHV3XP5tPSg8FR7mu/ppmM3Vq78IzPnp4rpwCXcIhzdKe4e6y/FpsmxDvPsiIi0CQIoTay6umhxNFXx1cO8fab5Z8wFNoopohKwsdoVJFIYnh7dlQLPfcQbG90ZfPEMDTWjaDsuNNTQ0ULtJaZLYwtkcMs2NAo1p7h6Z11KmNqLm6CXE0fRyZt7jvb8R3clCrKvnngfhvYtO29tz235rW07YjaZnhy5Ds8FzySMtJBFCDQjvXlWjaO6MY6Rg6w7Q4jjzHuVXW6oqttVEHt13HYU+jeHi6K6fJMK28/8A0ye9qpasewV+xWS1GWbFg6NzeqKmpp+ysSi7TZV65rn072tFzZbNv2NhNmfNY7T846AgTNwFpzyxsrqK+YBzyopSL5L2gtikne20PaDRsD3QtNK4HSDKuWtRuy0rpzbQ2OzWWaOw9MZLThxGUD6NrTUNyyJzI3665BTUm31lmLZpJrbE8NAfZonkRucBq0gigPNvvrATJbJKpJKy3UxWubGwvoLXFtL3/KrdzbHxvEnTzOD45HRdBDGZpatqC8tbmG1BFaZ+Vdmf5OMNpnhM2UVnNoY7Bm4aYXNJ6pqDx08FuXZtnZzZXxPktNneZXyl8RDpJQ4uIa6Q54gCBU07I5LYk29sptxkIkMEll+bvy67TiJrrnlv70EyXK9fJW43WB32G1rWy3z3Kql2bLRyWM2qSYxtbOIXAR46Ata7Hk4E9qlFcdqdlrPabz6ET9FK9mUYi6oLWAtzqAajEe6ihb3vqwtu99kspmcTKJMUgHWyFTlpkAKUGi37ytottshtVgjnkna5hkYWhrGhoqGl+gJAIzNCg4r301Xj+mL+kuWjrWuALZNte40OevYq1aNmejsItMji17pjEyKmuGuJxdXKha4UpuHFS1zfUR8viVn+Vi2t+cR2eOgbEHPcAdJJXF7qjjofzLBc31EfL4lKeMEmnaT/AMvYq2yR8sAkfubjkNvJal62MWmMlnbjc4DmDQtPOgI8FV8JGRFCNQdQt+O9nQWiU6tL3Ym/mOY71O9HBahUUJ4jJ45j911FK+gFngmM5gja+xU7HmPXRVNFZHbKt3PdTkFs2XZ6JhqQXn72nkPirL+MUzRcEnw/KmNQxR+z10kkSvGQ7I4n2uS2tprwwR4Aes/Lk3efHTzWzeN9MiBFQ525o+PBU212p0jy5xqT/ug7lSp4paycVEws0aD0/N91BnI7E5YmhZgvDArBs5dGIiV3ZB6o4njyHvTqoqGU0Rkft58lZxBjblSuz92dFHVw678z3DcP9/BSiKT2fug2iUA9hubz3bm8z+6+eyPkq5i4/U4/PAJZLKGgyPVl2MuvBGZXDrSadzN3nr5Kxr41tBQaBfVroIRDGGDZYyeUzSF53RERTKFEREIWreV3tmjdG7Q6HeDuI5Lm1usLoZCx4zHkRucO4rqai7+uNtoZwe3sO/0nuKWcQounbib9Q8+SZUFZ0DsLvpPkucKs39cWGskY6urmjd3ju93LS1WizuY4seC1zciD/v1WNIaSrkpJMTfEdvzyWrjkLTiC50pjZW6Y7TaBHKZA2hP0TC95I0aKA017RFBRb18bOYqviFDvZuPe3v7lg2P2iFhne57C5r2OieAcLwCQatOoILe70W6p6yOqixRHPs3CtyyOfC4xfVZWa89hLOyOKZ0dogaZmRSRvfG44H5dIC2tCCRkeBy3nD/03YG26rn4oXObZ21HWwx9NR2WZLHNGVN6jb22rs77G+ywQSRh0gkxvfjLjlUvrvoKZcAt21/KYXzWSToyOgqZhUfSOcwRuP8AbWleK7AlslTWV2HInfXlYjc65jVfRsXZmz2eF5nL3WfppWRtxuLzQNjbRtGCuKrnZaZitVlvvYOGMWV4ZND01ojgfC97HEBxPWa5taGg311046tm+UJotlpmfG4xWlgjLWuwyMaG4RgcNN+lMzWuWfi0baWfooIoYJGNgtTLRm/GXhtcWInRxLjxGQXtpLr3DWhzddM8xbMG++xy0OmoUhNsPY32z5nDJNijxSTvdho2MAUYzIVdVzc6UzPCi2LDJZBd14OsRmbQRhwkIqKOOF7S3OjqnX2dAq7HttgvJ9sYzqyVDo3HVhaARUb6tB8Ft2ja+yNs1os9msr4xaAOsX4jiroQa9UbgDvK8LX5X5fyvHwVBDWuxH6TqLXvd1/aypjnEmpNScyTv71crm+oj5fEqofN3ey7yKuFzikDOXxKW8bI6Btv+XsU1qSMIsqZeX10n43/AKisLQRmDQ8Qtm8IXdNJ1T23bj7RXgxkagjmE2hsWAcl1GAQskd8zN0kd4mvvXya9pXayO5VoPILCWpgXogjBuGi/cF70axVXprF7DVPXPs4X0dKCG7m7zz4D1XFRUR0zMcht79yHWZm5a9yXIZTidlGP/buH7q4MYAAAKAZAcEYwAAAUAyAG5ZIoi5wa0EuOQA1JWErq6SskudNh83VKSQuzOi9WazOkeGMFXONAP8Ae5dIua6m2eIMGZ1c7i7jy3Baezmz4s7cTqGVwzPsj2R8TvU0nHD6LoRjf9R8h+VleIVnTHAz6R5oiImqVoiIhCIiIQiIiEKKvy4GWhvsyDsv+B4j3KgW2xPieWSNo4eRHEHeF1Ral43ZHOzDIK8DvB4gpXW8PbP12ZO9e/8AKZUde6Dquzb6Ll6wyXHBO76YujFKCVja4XHs4hvbkctcsqZqdvnZqSCp7cftgafiG7noty4WNIa2GVtXUE0EoBa72nM45Vy14pLTsmhnAHVcPnaLjuOifuqW9H0kZ8Rt5G3iFzTaDY6aygPOGSF3YmjNWnXUatNBy7yoJdXv28GySYY6CKMYIwNKb3ePuAUdYtmrLaHdHJG9sj3dWSIgU39Zh6pGpJ1Wkg42x0vRyDkCNz80V2Ktc2LFMPt2c/ey5yisV7bHOjke2J4ka0kAkYSaZaZj1UXLcVoa3EYZcPt4HFv9wFPVOIquGbJjwfFX2zRuAIK0Vks76PaToCCfArGisEXFlKc1bDtLDxd/avJ2nh4u/tVSeFjwpN/Rafn9/wCFTMACuH9UQ8Xf2qJv69WS4MBPVrWoprT9lGQXfI/ssce8DLz0Vjub5O55wxzpIomvNBieC85kZMGuY4hexUdLTSh4d1hzHconOjg67jZVsFSVy3BNapAyJtSa5k0bkKnM924ZqwWTZiOFxDhjcxxBxdmoND1dCMtDVdGuS0seWPhiia/EBO0N6waRhDo+Da6gf88HjEb39HFrz87fzbtzso6riBiZiYL89uSouyVyxQWiJ8gEhxDtDqiuQIB3gkGvduVrvK7GzySCMBk7CccWgkHts4EihI7/ABMBaY8L3t9lzh5EhTkV3S26XpQ3o2kAOk4kChI0qTpw71m/1EtTdknXN9PW3ZbLlmVRqHHGJi62WvplvfPRQtlsj5HhjGkuO7314BX24NnW2cVNHSHV24fdb3d+/wBFt3XdEdnbhYObj2ncz8NFuppRcPEPXfm70SSsrzN1GZN9URETVK0REQhEREIRERCEREQhEREIRQV6bIRS5s+jdxaOqebf2op1FFLCyUYXi6limfEcTDZc1vG4JoK4m1aPttzb47x4r7cttZF0shP0gZhiFPtOyLq6ZD3ldJUZbtnIJc3MAPtN6p9Mj4pQ/hZY7HC7wP55Js3iYe3BMPsub0V0JPziGITmN7GsDoGtcWEAYjhdSmbeI8Vr2rYP/wCOXweP9Tf2QWe8IqZNloKA9VxGVMiaOVWCCWnJxsO2mencQfmiszTxTgYHDfXLXvB+bqt305ss8ji1pBcaVAOQyHoFv2TZ2yTQQl0Qa/GYSY448yes0vqNzd/NaT7ombrFJ/Y4+oC3bpvKSzh46JzsVC2oIwuAIxUpnkfRQU872SEyXAOuverct+jAhOY0sfBRt93bZ+neI4YmsZ1BRgzw5EnLWtfRSdjDbPY2vhZGx7pS1z8DScgSAKjIUHvUYLM/2Hn8p/Zb0cM7oehELyMfSYsDsjhw00pReNqZnOc4k5g21yPL0XUjRga0m4BF7nXv9V72iYHGGWgBlia51BQYvtH1Cion4HBw1aQ4cwaj3KdNxWuVsbXRhrYwQ0kgZE1zoSd3Bbll2Ed/3JQO5gr6n9l66lnmfiYw+OWds9eahbUwxMwvcPDPLbTkofaIsNoe5hBa+j8jWhIzBpvqK+KXPd1oe4OhDm/+TstAORz3+FVc7FsvZ4swzEfaf1vTQeAUsAmDOFuc8ySG1zew/KXv4m1rAyMXytc/hV+7dj42HFKelfqa9mvGh7R5+SnwF9RN4oI4RZgslMsz5Td5uiIimUSIiIQiIiEIiIhCIiIQiIiEIiIhCIiIQiIiEIiIhCIiIQiIiEIiIhCIiIQiIiEIiIhCIiIQiIiEIiIhC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9" name="AutoShape 10" descr="data:image/jpeg;base64,/9j/4AAQSkZJRgABAQAAAQABAAD/2wCEAAkGBhQSERUUExQVFRUUGBgXFhQYFxoYGBgYGxcYFxgVGBgXHSYeHBsjGhUYHy8gIycpLCwtGB4xNTAqNSYsLCkBCQoKDgwOGg8PGjIjHiUtNC0qMCwpLS41LywsLCwpLDIsNi8sLCwsLSw0LywsNTApLDAsLCwpLCw0LCwsLCwtKv/AABEIAOEA4QMBIgACEQEDEQH/xAAbAAEAAgMBAQAAAAAAAAAAAAAABQYDBAcCAf/EAEQQAAEDAQUEBwMLAgUEAwAAAAEAAgMRBAUSITEGQVFxEyIyYYGRoVKxwQcUIzNCYnKCstHhFpIkNMLw8RdDY6JTc+L/xAAbAQACAwEBAQAAAAAAAAAAAAAABQMEBgIBB//EADcRAAEDAgQCCQMDAwUBAAAAAAEAAgMEERIhMUEFYRMiUXGBobHB8DKR0RQz4RVCciQ0UlPxI//aAAwDAQACEQMRAD8A7iiIhCIiIQiIiEIiKIvXaeKCorjf7Dd34joPf3KOSVkYxPNgpI43yHCwXKl1p229oovrJGtPCtXf2jNUi8dqp5agO6NvssyPi7XyooqEtxDHXDUYuNK558aVSebi4vaIeJTeLhJteQ+AVxtW3UY+rjc7vJDR8T6LR/qm1y/VRin3WOd6nL0W0+6Iw6Vhs4bCxhPzguJNcIIIJ56DLJaljtY+Yxl8kzAx7mERdpxPXAPgo3yVBdaSSwsdMtCAdQO3XkpGR04bdjL5jXPUE7X+3NYIrdbpXuYHuxM7Q6jKbuAWC8PncIBkklAOjhKS2vCrTqti6Yayzta2SkkEmDpB13dkZ7jnXRefmj4bFM2UYcbmdGw0rUGriBuyHoqZa5zC4l2+d8stNt+9WQ5rXgAN2ytnnrvt3L2yw2zq0nNXAOa3pziIIqOq4rWs172wvwMfI54JBbQOIoaGtRuKsElmd08JFnDwGxjpcVC3iaVp1a10UWwFsVs6JxdJ0tHPHaLMWbsuJxVI71PJCWHqucNdznYXy08rhRMlDxm1p02G5tnr7FepNp7XCQJWN/M2leRaaLdsu3bD9ZG5ve0hw8jQ+9RQY91hpJWrpmiHFWuYANK54dVktU0MEogEDJGtLWve4Ve4mlS07tf+ECeePMSdXL6s9b5acr9y8dBC/Iszz+nLS2fnbvVssV9wy9iRpPsnJ3kc1vLnc9xf4iaMODWRAvL3Z0bQOAPfnTwK93ffNqhYH0c6LTrglvg7Ue5XI+JOabTM7cxyyOXYqr+HNcLwu7Mjz0XQUUJdW1kUtGu+jedzjkT3O086FTaaRTMlGJhuErkifEcLxZERFKo0REQhEREIRERCEREQhEREIRYLZbWRNL3uDWj/AHQDee5a18X0yzsq7Nx7LBqT8B3rn95Xm+d+J55NGjRwA+KXVle2n6rc3enemFHQun6xyb80UnfO1sktWx1jZ/7u5kaDuHmoFFitVrbG3E8gD38hvWZe+Wofnck6fwtNFCyIYWBZVhtNrZGKvcGjv1PIalVy37UOdlGMI4nN37D1UK+QuNSSSdSTUp7S8Bkf1pzhHYMz+B5q8ynJ+rJX+2/KcGmF0Ie50bMD8RpG8DuzJrvqBu4KE/6h2puMQlkDXuxYWMBplSgx4qeH8KsotNHRQx5gXPac9rfLLplDA0Ww378+ak7VtPapHY32iUupSoeRlwAbQUWjLa3vNXPc48S4k+qxIrIa0aBWWxsb9IA8Flba3jR7h+YrYsd9zxOxRzSMPEPIy4a5haSILGnUL0saRYhTcm2dqe4OklMhGmIDLlSisll+UuJzxLPZQZhTrtecJcMsRYeFOJVARVn0UD7ktFzy37e9V5KOF4sW27svRdeubayHoy8OZLNaJKyNORawHe088t2fcvG1ErjaZGucSGkYQTkAWg5DQarkgKmrNtVMD9ITKMhVxq6gFB1t+XFJq3hMhiwwuvyPjfPckm+dlS/pwZJ0jOfta3cBZWtTVzbUSQUa7rx+yTmPwn4HLkq3YbyZMKsOe9pyI8PitpZYGWmk3a4KOWFsgwSBdRu+8o5mYo3VG8bweBG5bS5ZYrc+F4fG6hHkRwI3hX+47+ZaG+y8dpnxHELR0XEGz9V2TvXu/CzVZQOg6zc2+nepRERM0tRERCEREQhEREIRR99Xw2zx4jm45NbxP7DeVs222NiY57zRrR/wB3lc2vO8nTyF7+QG5o3AJdX1n6duFv1HTlzTGho+ndd30jz5LHbLY+V5e81cfIDcANwWBFDX5fnR9Rnb3n2f5WcgglqpcDMyflytVHHezWhZb2vxsPVHWfw3D8X7Kp2q1ukdiean3dwG5Y3OqanMnevi3dDw+Kkb1c3bn5oEyjiDO9EREwUylbluhswcXFwoQMqfEKS/paP2n+n7KtNmcNCRyNFKbM2hxmILieodTXe1J62OoYHSslsBnayqS423IK8XxdQiLAwucXVyPhSlB3resOzQpilP5QaAcz+ylLUxocJX6Rtd60z55U8VUrxvd8xzNG7mjQfue9Vqaeoq4wxjrW+p2976Dw+dvDZHvFr95VjbZLL2fo6/jqfesdr2aYR9HVp3VNQfPNVIuU7szehD+icatd2e48ORXU9LUU7TLFKTbMg5rxwc3MFRc8JY4tcKEahS12bPF4DnktadANT39wUvb7qEkkbiOzXEOI1A8/eoa/r6LnGNho0ZGn2jv8F22tlqw1kORtdx7Nsu9d9K54Abl2qT+ZWVuRwV735+9epbgheKtFK72mo9ahU0uW1d15PhdVpy+03cR+/evX0E7RijmcXczquS1wzDitq22B9neDX8Lxl/wVN3RtEH0ZJk7c7cefA+i27XC2eEgZhwq099KtKpLSo4mx8ThLZh125X3+cl00iYWdqujrJZ7Q5jg9hLXNzBCq1x3+QRHIctGuO7uPd37vdZVlqukkpJML/A9vzyVWSMt6rl0a4L8baGbhI3tt/1DuPopVcrsVtdE8PYaOb5Ebwe4rpN2Xi2eMPbv1G8HeCnvD63p24H/UPNZWvo+gdib9J8ltoiJoliIiIQiIojae9eghOE9d/Vb3cXeA9aKOWQRsL3aBSRxmR4Y3Uqv7Q251qtDYIs2tNO4u+049zRX1VeljwuLag0JFQag0NMjwW7dd7dAHFjR0jqAPOYDa1LcPfzS9bXZnQvm+okYKmPVkh0ozg4mmX8lZRw/VHEDd5OnoBz+arVxNMNow3q6Dv7T88lW78vboW0b23adw9r9lT3OqanMneslqtTpHl7tT6dw7liW24fQtpIsP8AcdT82CfRR4BzRERMFMiIiEIpbZdv0x/Afe1RKl9mPrj+A+9qp1/+2f3KGYdQrc2ttFImt9p2fIfyQqq0Kw7Yax8nf6VAxhVuFMApm87nzVeEXC9Bqz2M0kYeDmn1WJe4O03mPembhdpCtkCyul4zYInuGoaac6ZeqoIV4v7/AC8nIfqCpDAkPA2jonO5+38qlAF7axesK+otArwAVwuF1bOzuqPJxoqha8pXj77v1FW7Z/8Ay7fzfqKqNt+uk/G79RSDh+VXOB2+5VJmUhXxWfZ2+MX0TzmOyeI4HvCq4XpjiCCMiMwUzrKRlVEY3eB7Crb2B7bLoil9mr56CXrH6N+Tu7g/w39yrV0XiJow49oZOHfx5FWGxbOTytxBlBQkF3VxZaNGpr5d6wTY5oZ8LR1mn54FJahrMBbKbBdIRQGx969LDgcetFQc2/ZPhSngOKn1rIZWzRh7dCsfNEYnljtkREUyiRUS+3utdrMbKUZVoJNGgDtuPjl4BW+97b0UL372ty/Ecm+pC5/c1tbHIekqWSMdG8jUB1KuHkk3E5W3ZCTkcz3bfOSccNidZ8oGYyCxS2E9IWRnpaCuJgqCKVJHJUzai34niMaMzP4v4B9Suh4oLHitPzlkgja4sY0Uc5xBDWuG4VIXIpJC4lxzJJJPecypuDUIxmd217C9/wA8/VaWiPSOJ2Fs7Wz3+c15REWqTZERb1jueSVuJtKVpmaKOSRkYxPNhzXJcG5laKKV/pub7v8Acn9Nzfd/uUH66m/7B9wuOlZ2qKUvsx9cfwH3tWrbbofE0OdShNMjXPM/BbWzH1x/Afe1RVcjJKV7mG4sdF5I4OjJC97Yax8nfBQUandsNY+TvgtSzbPSuaHANo4AjPcRVQUE0cVKwvcBrr3lQQuDQLrQXuDtN5j3qS/pub7v9y9R7Oygg0bkRvVs1tPb9wfcKcystqpq/v8ALych+oKkxq7X+P8ADych+oKkxpbwP9h3+XsFWp1lRET5X1b9n/qG/m/UVUbb9dJ+N36irds//l2/m/UVUbb9dJ+N36ikNB/u5+/3KoM/cK+BECJ8rymtkL6NmtLHVYGu6jnPGJrQSB0lK6t1rwrxXX3xdOC2Odzm/wDckDSS7iMZwsY37rfiuDK/3XtBLaLOxr3kiMBmHQdUChIGppQ1PekXFwI2dLa40Ptvl2aHYaJRxCkMjmyNyO/ttn9wrFZpmWS2N6OTHHk1zstDkQSMsiA7JX9cjquk7OW7pbOxx1Awu5tyr4ih8Un4VOC50eg1A9fZIOKQENbJrsfZSaIifJGqxt3a6RsZ7Ti48mj93DyVck2enDQ7oy4EVq2jvQZ+ikdsJQ+1NYXYWta0E0rhxEkmg1ypl3LDZ7kkBrZrTG78MhY7xasvVDpqh+RNssiL5ct1paY9DAzMC+eYO/PZUfa2ctY2PMFxqRp2dxB7z6KrK1fKXbhJbnAEO6NjGOcNHODauOXe6ngqqthw+nFPTtYO/wC/8LSUhvC1xFri6IiK+rSKXuy/RDHhLCcya1prTuUQvhChngZO3BILhcPaHCxV4u+2iWMPApWuXChWleV/iF+EsJyBBrqPLiCtLZSemOP8w9x+CybWWWrGvH2TQ8j/ACPVZUUsUdb0Mg6p0zO+Y/CXYQH2K0b2v4TMDQ0to6ta13EfFe9lj9MfwH3tWK47lbO1xcXDCQBSnxCnruuJkLsTS4mlM6dx3DuTCqqKanhfTMyPZnvmpXPDWliitsNY+TvgvVl2oDWNbgJwtDa11oAOClbzuds5biLhhrSlN9OI7lC3xcLIY8TS4moGdKb+A7lBSSUs0UcEuZ8dzyXDC0gNKnLrvLpml2EtANNa14+9eLyvlsLmtpiLu+lBWgPv8lmuqx9HExm8Cp5nM+pWtbrhbLJjc59cqAUoKeHj4pY0036h2P6Be2vcOfNRdW/JZNoHf4eTkP1BUmNX62WQSMcw1AdqRrqDv5KGtOzMbI3uDn1a0nOm4V4Jhwmshgj6N5zJ/AUsLw3VV9F8qrR/S0ftP9P2T+prIqa3SHX2V18jWarY2f8AqG/m/UVUbb9dJ+N36irzY7IImBgqQK665mqjJdl43OLi59XEndvNeCz9JXQxVEsjjk45fcqk14DyVWAi2LwswjkcwVo079dFrrUscHtDhoc0wBuLorb8m2F1qMcgxNLHPDPbcwVDRzFT+VVJb1x250NoikYcLmuFDwrkfQlRVMbZInNcL/xmoqhhkic0a2XWbtvg2iVsLoojG+owtbQsFO0DupxW7sTPhfNFWoBxNPGhwk/pUNPtNM5pbVjMXaLG4XHmf2XrZKfDamcHBzfSo9WhYaGoHTR53N9SLZHK3hqszNTkwvytloDfTO66GiItSsyubbSSVtUp+8B5NA+CjKg8FYLHZxJbpsTcYY6Z+HXEWuIApzIW5YLXaJpBFaIfo31BBiLQ3qkgtduzAWQMHSvLibYnG2V99+zXmtYJ+iYGgaNF87bbdunJcZvOTFNIfvHyBoPQLVXuc9Z2dcznxz1XhfQ424WBvYFpW5AIiIu10iIiELauy09HK126tDyOR96t1us3SRuZ7QIHPcfOio6ul1WnpIWO30oeYy/nxWd41GWlk7dRl7j3VKpbo5UqOQtyqRxGi+G0u9p3mVu37ZsE7uDusPHX1qtLCnkT2ysDxuLqVvXF146d3tO8yt2543SzMaSSAcRzrkM/48Vq4FY9lLJQOfx6o95+Hkq1dIIIHP30HeVxI3A26lbztfRxPfvAy5nIepVE+cO9p3mVd75uwzNDceEA1OVa8N44qJGx/wD5f/T/APSS8LqaaCI43Zk9h8NlXjLQM1X/AJw72neZXzp3e0fMrPPZsL3M1wuLedDTRTFh2WLhWQ4fujXxOgT6aohhaHvNgdFYcGtFyoBrlmdaHe07zKtjNnIB9knm4/Ci8zbNQnQObyNffVUP6zTE2IP2/lciduhVRNpd7TvMr584d7TvMqWvHZ50YLh12jUjUcwovAmUUkczcUZBCka0OzC8dISc81kC+YF6U4CmaCEREXq7XYLLcsbpIm4nUMImlOW8Vo3zCfNmRzWaWIu6OVzSA6mIUeGuBpzWlde0R+aRs6NmPoGRdL9ro8IGGnLfVfHXg6R0INAI8DWgCgycM+ZXz6YwMcWsGd8stLEZfYHxKzPRzXOM5Zjv1z9PALpyIi1SyS5leMrmWmYtc5p6STNpINC8nUIy/JxpNJ4uJ963bxu4yW98QNMb9eALQ8nyqvrHWMvEYjloSGibHnUmgdh0pXu8FjiyQOdZ2HMjUi58FrQ9hY27cWQOg08VyCVtHEcCQvK3r8shitM0Z+xI9tdK0cQD46rRX0ZpuAVo2OxNBCIiLpdoiIhCKf2WtPbj/MPcfgoBbV2Wno5WO3VoeRyPvVSth6aBzN7Zd4zUUrcTSFL7WWWrGvH2TQ8j/I9VXWlXm3WbpI3M9oEDnuPnRURnel/BZscJYf7T5H4VXp3bL2rvdtm6OJjd4GfM5n1Kql0WbpJmjcDU8hn/AB4q03ta+jhe7fSg5nIe+qg4w8yPZTt1OfsPdFS65DQq1eO0EvSvwPIaDQCg0GVdN+qsd0TF8LHONSQanxKooCvNyD/Dx8viVzxaCOKBgY0DO2nIqKRoAFlo2GxtY+WeTIB78NdwxEYue4KMvHaF7yQ0ljdwGp5n9ls7WW7NsQ07TvgPj4hV4Cqt0MAlAqJRcnTkBp+V3GL9Yr06QlbNkvaWM9Vxp7JzHksAYvuFNXxteMLhcKwWX1Vzuq9mztqMnDtN+I7lDbQXWGHpG9lxzHA/sVGWC0mKRrxu1HEbx/vuVztUAljc3c4ZH1B86FZuVh4bUh7Pod8P21CqkGF19lR0XkZZHUL0tQr4N0REQul0y6dn7QbPC4ROLXRsIILcwWgg0rVbc10ui6AvqHSONWEULcLwBvzrWqjbHI5jGta5zaADJxGgpuKlore6eWysINY3NaXFxcXVeCSa9w7185eYXvcRe5OWfMdgG19VnpDKDckYc75bWPM8tF0VERa9Y1Ufap7obY2VmRwtcDuqKtIPgAPFa4vqAO6RtmAlrUVeSwO9oN550oFL7d2WrI5PZJaeThX3t9VX7BcL5WB4dG0OOFmN1C93BuSy9SJWVDmRi989Add89FpqcxPp2uebWy1I8MtVz7arEbU97jUyUeT3nX1BUSrn8oNythbCcVZcxK0aNrQsbXj2q8/OmLZUDy+nZi1Ase8ZfdaSmka+IFun4RERXVZRERCEREQhXS6rT0kLHb6UPMZfz4qrX7Zujndwd1x46+tVKbLWnts/MPcfgve1dlqxrx9k0PI/yB5rMwf6XiBj2d75j8JcP/nJZfNlrNk5/Hqj3n4eSxbXWrsR/mPuHxU1dlm6OJjd4GfM5n1Kpl7WvpJnu3VoOQyHuqvaX/VVzptm6eg9ygHHIXLXjCvFy/UR8viVSYwrtcv1EfL4lT8c/Yb/AJexUk4swKn3xNinkP3iPLq/BYWBLQavd+I+9egnMTQ1gaNgpYgvqIilVhFcbklxQMPAYfI0HoFTla9mz9B+Y/BJeNNBpwew/lVakdW6rV7R4Z5B94nzz+KwhbW0P+Zf+X9DVqNTKldihYT2D0XcJ6oX1Z7BDjlY3WrhXlXP0WBTGy9mxTYtzB6nIelV5Vy9DA+TsHnsu5HYWkq2qX2UgxWqP7uJx8GkD1IUQrVsJZetJJwAYPHrH3NXz6iZjnYOd/tmkFY/BA48rffJXFERbNY9aN92LpYJGbyKt/EMx6hUqwXhD0LWTdITHIXxhlAaEA0JOnWz46Loa5ztNd/Q2hwHZf12+Oo8DX0SXibSy0ze4+oTjhrg+8Tu8ehWttPeDbVFKxsEbDJnj1eXAgjrZUqRnrvXLiF1yPZxxa36Rgke3GyEnrObSvgaDRc72kuwxvxhpDJKkGmWIdoA+NfFW+DVMmMxTf3ZjTx08CtNQPibeNh9ffu8lDoiLTJqiIiEIiIhC2rstPRysdurQ8jkferlNCHDC4VBplyNR6hUNTce1Za0Ax1IABOKle/spHxSikmc2SIZjnbmFUqIySCFL3za+jhe7eRQczl/PgqMFJXvfhnDW4cIBrrWp0G4d/mo6MKfhlK6nis8WcTn7fOa4ibbVZWhXS5fqI+XxKpiudzfUR8viVX45+w3/L2K7qfpCpdpZSR44OcPUr6ty/7NgtDuDusPHX1qtMJvTvEkbXjcKSE3CIiKZTords6ykDe8uPrT4KpNbUgDU5BXmzxCONrTo1uZ5DMpFxuS0TWbk+n/AKqlScgFTb/dW0ScwPJoHwWs1ebRNje53tEnzNV6am8DMEbW9gAUkQsF9Vw2bsmCEE6v63hu9M/FVq67F0srW7tXchr+3ir0BTRZ/j9VZggGpzPdt85KKpf/AGoui7L2LorMwHV3XP5tPSg8FR7mu/ppmM3Vq78IzPnp4rpwCXcIhzdKe4e6y/FpsmxDvPsiIi0CQIoTay6umhxNFXx1cO8fab5Z8wFNoopohKwsdoVJFIYnh7dlQLPfcQbG90ZfPEMDTWjaDsuNNTQ0ULtJaZLYwtkcMs2NAo1p7h6Z11KmNqLm6CXE0fRyZt7jvb8R3clCrKvnngfhvYtO29tz235rW07YjaZnhy5Ds8FzySMtJBFCDQjvXlWjaO6MY6Rg6w7Q4jjzHuVXW6oqttVEHt13HYU+jeHi6K6fJMK28/8A0ye9qpasewV+xWS1GWbFg6NzeqKmpp+ysSi7TZV65rn072tFzZbNv2NhNmfNY7T846AgTNwFpzyxsrqK+YBzyopSL5L2gtikne20PaDRsD3QtNK4HSDKuWtRuy0rpzbQ2OzWWaOw9MZLThxGUD6NrTUNyyJzI3665BTUm31lmLZpJrbE8NAfZonkRucBq0gigPNvvrATJbJKpJKy3UxWubGwvoLXFtL3/KrdzbHxvEnTzOD45HRdBDGZpatqC8tbmG1BFaZ+Vdmf5OMNpnhM2UVnNoY7Bm4aYXNJ6pqDx08FuXZtnZzZXxPktNneZXyl8RDpJQ4uIa6Q54gCBU07I5LYk29sptxkIkMEll+bvy67TiJrrnlv70EyXK9fJW43WB32G1rWy3z3Kql2bLRyWM2qSYxtbOIXAR46Ata7Hk4E9qlFcdqdlrPabz6ET9FK9mUYi6oLWAtzqAajEe6ihb3vqwtu99kspmcTKJMUgHWyFTlpkAKUGi37ytottshtVgjnkna5hkYWhrGhoqGl+gJAIzNCg4r301Xj+mL+kuWjrWuALZNte40OevYq1aNmejsItMji17pjEyKmuGuJxdXKha4UpuHFS1zfUR8viVn+Vi2t+cR2eOgbEHPcAdJJXF7qjjofzLBc31EfL4lKeMEmnaT/AMvYq2yR8sAkfubjkNvJal62MWmMlnbjc4DmDQtPOgI8FV8JGRFCNQdQt+O9nQWiU6tL3Ym/mOY71O9HBahUUJ4jJ45j911FK+gFngmM5gja+xU7HmPXRVNFZHbKt3PdTkFs2XZ6JhqQXn72nkPirL+MUzRcEnw/KmNQxR+z10kkSvGQ7I4n2uS2tprwwR4Aes/Lk3efHTzWzeN9MiBFQ525o+PBU212p0jy5xqT/ug7lSp4paycVEws0aD0/N91BnI7E5YmhZgvDArBs5dGIiV3ZB6o4njyHvTqoqGU0Rkft58lZxBjblSuz92dFHVw678z3DcP9/BSiKT2fug2iUA9hubz3bm8z+6+eyPkq5i4/U4/PAJZLKGgyPVl2MuvBGZXDrSadzN3nr5Kxr41tBQaBfVroIRDGGDZYyeUzSF53RERTKFEREIWreV3tmjdG7Q6HeDuI5Lm1usLoZCx4zHkRucO4rqai7+uNtoZwe3sO/0nuKWcQounbib9Q8+SZUFZ0DsLvpPkucKs39cWGskY6urmjd3ju93LS1WizuY4seC1zciD/v1WNIaSrkpJMTfEdvzyWrjkLTiC50pjZW6Y7TaBHKZA2hP0TC95I0aKA017RFBRb18bOYqviFDvZuPe3v7lg2P2iFhne57C5r2OieAcLwCQatOoILe70W6p6yOqixRHPs3CtyyOfC4xfVZWa89hLOyOKZ0dogaZmRSRvfG44H5dIC2tCCRkeBy3nD/03YG26rn4oXObZ21HWwx9NR2WZLHNGVN6jb22rs77G+ywQSRh0gkxvfjLjlUvrvoKZcAt21/KYXzWSToyOgqZhUfSOcwRuP8AbWleK7AlslTWV2HInfXlYjc65jVfRsXZmz2eF5nL3WfppWRtxuLzQNjbRtGCuKrnZaZitVlvvYOGMWV4ZND01ojgfC97HEBxPWa5taGg311046tm+UJotlpmfG4xWlgjLWuwyMaG4RgcNN+lMzWuWfi0baWfooIoYJGNgtTLRm/GXhtcWInRxLjxGQXtpLr3DWhzddM8xbMG++xy0OmoUhNsPY32z5nDJNijxSTvdho2MAUYzIVdVzc6UzPCi2LDJZBd14OsRmbQRhwkIqKOOF7S3OjqnX2dAq7HttgvJ9sYzqyVDo3HVhaARUb6tB8Ft2ja+yNs1os9msr4xaAOsX4jiroQa9UbgDvK8LX5X5fyvHwVBDWuxH6TqLXvd1/aypjnEmpNScyTv71crm+oj5fEqofN3ey7yKuFzikDOXxKW8bI6Btv+XsU1qSMIsqZeX10n43/AKisLQRmDQ8Qtm8IXdNJ1T23bj7RXgxkagjmE2hsWAcl1GAQskd8zN0kd4mvvXya9pXayO5VoPILCWpgXogjBuGi/cF70axVXprF7DVPXPs4X0dKCG7m7zz4D1XFRUR0zMcht79yHWZm5a9yXIZTidlGP/buH7q4MYAAAKAZAcEYwAAAUAyAG5ZIoi5wa0EuOQA1JWErq6SskudNh83VKSQuzOi9WazOkeGMFXONAP8Ae5dIua6m2eIMGZ1c7i7jy3Baezmz4s7cTqGVwzPsj2R8TvU0nHD6LoRjf9R8h+VleIVnTHAz6R5oiImqVoiIhCIiIQiIiEKKvy4GWhvsyDsv+B4j3KgW2xPieWSNo4eRHEHeF1Ral43ZHOzDIK8DvB4gpXW8PbP12ZO9e/8AKZUde6Dquzb6Ll6wyXHBO76YujFKCVja4XHs4hvbkctcsqZqdvnZqSCp7cftgafiG7noty4WNIa2GVtXUE0EoBa72nM45Vy14pLTsmhnAHVcPnaLjuOifuqW9H0kZ8Rt5G3iFzTaDY6aygPOGSF3YmjNWnXUatNBy7yoJdXv28GySYY6CKMYIwNKb3ePuAUdYtmrLaHdHJG9sj3dWSIgU39Zh6pGpJ1Wkg42x0vRyDkCNz80V2Ktc2LFMPt2c/ey5yisV7bHOjke2J4ka0kAkYSaZaZj1UXLcVoa3EYZcPt4HFv9wFPVOIquGbJjwfFX2zRuAIK0Vks76PaToCCfArGisEXFlKc1bDtLDxd/avJ2nh4u/tVSeFjwpN/Rafn9/wCFTMACuH9UQ8Xf2qJv69WS4MBPVrWoprT9lGQXfI/ssce8DLz0Vjub5O55wxzpIomvNBieC85kZMGuY4hexUdLTSh4d1hzHconOjg67jZVsFSVy3BNapAyJtSa5k0bkKnM924ZqwWTZiOFxDhjcxxBxdmoND1dCMtDVdGuS0seWPhiia/EBO0N6waRhDo+Da6gf88HjEb39HFrz87fzbtzso6riBiZiYL89uSouyVyxQWiJ8gEhxDtDqiuQIB3gkGvduVrvK7GzySCMBk7CccWgkHts4EihI7/ABMBaY8L3t9lzh5EhTkV3S26XpQ3o2kAOk4kChI0qTpw71m/1EtTdknXN9PW3ZbLlmVRqHHGJi62WvplvfPRQtlsj5HhjGkuO7314BX24NnW2cVNHSHV24fdb3d+/wBFt3XdEdnbhYObj2ncz8NFuppRcPEPXfm70SSsrzN1GZN9URETVK0REQhEREIRERCEREQhEREIRQV6bIRS5s+jdxaOqebf2op1FFLCyUYXi6limfEcTDZc1vG4JoK4m1aPttzb47x4r7cttZF0shP0gZhiFPtOyLq6ZD3ldJUZbtnIJc3MAPtN6p9Mj4pQ/hZY7HC7wP55Js3iYe3BMPsub0V0JPziGITmN7GsDoGtcWEAYjhdSmbeI8Vr2rYP/wCOXweP9Tf2QWe8IqZNloKA9VxGVMiaOVWCCWnJxsO2mencQfmiszTxTgYHDfXLXvB+bqt305ss8ji1pBcaVAOQyHoFv2TZ2yTQQl0Qa/GYSY448yes0vqNzd/NaT7ombrFJ/Y4+oC3bpvKSzh46JzsVC2oIwuAIxUpnkfRQU872SEyXAOuverct+jAhOY0sfBRt93bZ+neI4YmsZ1BRgzw5EnLWtfRSdjDbPY2vhZGx7pS1z8DScgSAKjIUHvUYLM/2Hn8p/Zb0cM7oehELyMfSYsDsjhw00pReNqZnOc4k5g21yPL0XUjRga0m4BF7nXv9V72iYHGGWgBlia51BQYvtH1Cion4HBw1aQ4cwaj3KdNxWuVsbXRhrYwQ0kgZE1zoSd3Bbll2Ed/3JQO5gr6n9l66lnmfiYw+OWds9eahbUwxMwvcPDPLbTkofaIsNoe5hBa+j8jWhIzBpvqK+KXPd1oe4OhDm/+TstAORz3+FVc7FsvZ4swzEfaf1vTQeAUsAmDOFuc8ySG1zew/KXv4m1rAyMXytc/hV+7dj42HFKelfqa9mvGh7R5+SnwF9RN4oI4RZgslMsz5Td5uiIimUSIiIQiIiEIiIhCIiIQiIiEIiIhCIiIQiIiEIiIhCIiIQiIiEIiIhCIiIQiIiEIiIhCIiIQiIiEIiIhC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32" name="Picture 12" descr="REDBOOK Magazine MVP, Most Valuable Beauty Product Award Seal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530" y="4876800"/>
            <a:ext cx="1643061" cy="164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http://www.dgskincare.com/images/logo_ell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14600"/>
            <a:ext cx="1512867" cy="15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Quick Fix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71" y="4953000"/>
            <a:ext cx="1219200" cy="12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http://www.thetreatmentrooms.co.uk/wp-content/uploads/2011/07/BeautyAwards2011_winne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4" y="1248908"/>
            <a:ext cx="1764646" cy="181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www.cosmopolitan.co.uk/cm/cosmopolitanuk/images/mp/BeautyAwards2012-de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1" b="11191"/>
          <a:stretch/>
        </p:blipFill>
        <p:spPr bwMode="auto">
          <a:xfrm>
            <a:off x="4660530" y="2727552"/>
            <a:ext cx="1798617" cy="187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STYL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8" t="77040"/>
          <a:stretch>
            <a:fillRect/>
          </a:stretch>
        </p:blipFill>
        <p:spPr bwMode="auto">
          <a:xfrm>
            <a:off x="38100" y="3886200"/>
            <a:ext cx="2857500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525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7" y="1549491"/>
            <a:ext cx="1712852" cy="2860641"/>
          </a:xfr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344488" y="214313"/>
            <a:ext cx="6894512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343400"/>
            <a:ext cx="4016655" cy="240503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479" y="1752599"/>
            <a:ext cx="1676400" cy="27997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69" y="1545012"/>
            <a:ext cx="3505200" cy="209879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76" y="3611851"/>
            <a:ext cx="1757327" cy="313658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314990" y="1066800"/>
            <a:ext cx="8676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1" dirty="0" smtClean="0"/>
              <a:t> Уже в 17 самых крупных городах Украины: </a:t>
            </a:r>
            <a:r>
              <a:rPr lang="en-US" b="1" dirty="0" err="1" smtClean="0"/>
              <a:t>Brocard</a:t>
            </a:r>
            <a:r>
              <a:rPr lang="en-US" b="1" dirty="0" smtClean="0"/>
              <a:t>, Bonjour, </a:t>
            </a:r>
            <a:r>
              <a:rPr lang="ru-RU" b="1" dirty="0" smtClean="0"/>
              <a:t>Л</a:t>
            </a:r>
            <a:r>
              <a:rPr lang="en-US" b="1" dirty="0" smtClean="0"/>
              <a:t>“</a:t>
            </a:r>
            <a:r>
              <a:rPr lang="ru-RU" b="1" dirty="0" smtClean="0"/>
              <a:t>Этуаль</a:t>
            </a:r>
            <a:endParaRPr lang="ru-RU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03" y="3643805"/>
            <a:ext cx="2559691" cy="153265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02" y="5143500"/>
            <a:ext cx="2685897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5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5_Default Design">
  <a:themeElements>
    <a:clrScheme name="15_Default Design 1">
      <a:dk1>
        <a:srgbClr val="000000"/>
      </a:dk1>
      <a:lt1>
        <a:srgbClr val="FFFFFF"/>
      </a:lt1>
      <a:dk2>
        <a:srgbClr val="808080"/>
      </a:dk2>
      <a:lt2>
        <a:srgbClr val="CBCBCB"/>
      </a:lt2>
      <a:accent1>
        <a:srgbClr val="FEADC5"/>
      </a:accent1>
      <a:accent2>
        <a:srgbClr val="800045"/>
      </a:accent2>
      <a:accent3>
        <a:srgbClr val="FFFFFF"/>
      </a:accent3>
      <a:accent4>
        <a:srgbClr val="000000"/>
      </a:accent4>
      <a:accent5>
        <a:srgbClr val="FED3DF"/>
      </a:accent5>
      <a:accent6>
        <a:srgbClr val="73003E"/>
      </a:accent6>
      <a:hlink>
        <a:srgbClr val="86A7FE"/>
      </a:hlink>
      <a:folHlink>
        <a:srgbClr val="D3CE59"/>
      </a:folHlink>
    </a:clrScheme>
    <a:fontScheme name="15_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5_Default Design 1">
        <a:dk1>
          <a:srgbClr val="000000"/>
        </a:dk1>
        <a:lt1>
          <a:srgbClr val="FFFFFF"/>
        </a:lt1>
        <a:dk2>
          <a:srgbClr val="808080"/>
        </a:dk2>
        <a:lt2>
          <a:srgbClr val="CBCBCB"/>
        </a:lt2>
        <a:accent1>
          <a:srgbClr val="FEADC5"/>
        </a:accent1>
        <a:accent2>
          <a:srgbClr val="800045"/>
        </a:accent2>
        <a:accent3>
          <a:srgbClr val="FFFFFF"/>
        </a:accent3>
        <a:accent4>
          <a:srgbClr val="000000"/>
        </a:accent4>
        <a:accent5>
          <a:srgbClr val="FED3DF"/>
        </a:accent5>
        <a:accent6>
          <a:srgbClr val="73003E"/>
        </a:accent6>
        <a:hlink>
          <a:srgbClr val="86A7FE"/>
        </a:hlink>
        <a:folHlink>
          <a:srgbClr val="D3CE5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3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4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2_Office Theme">
  <a:themeElements>
    <a:clrScheme name="KAO Brands Premium">
      <a:dk1>
        <a:srgbClr val="615E5B"/>
      </a:dk1>
      <a:lt1>
        <a:srgbClr val="FFFFFF"/>
      </a:lt1>
      <a:dk2>
        <a:srgbClr val="000000"/>
      </a:dk2>
      <a:lt2>
        <a:srgbClr val="FFFFFF"/>
      </a:lt2>
      <a:accent1>
        <a:srgbClr val="DDCF52"/>
      </a:accent1>
      <a:accent2>
        <a:srgbClr val="AAAAAA"/>
      </a:accent2>
      <a:accent3>
        <a:srgbClr val="01BB94"/>
      </a:accent3>
      <a:accent4>
        <a:srgbClr val="DADADA"/>
      </a:accent4>
      <a:accent5>
        <a:srgbClr val="EC0000"/>
      </a:accent5>
      <a:accent6>
        <a:srgbClr val="868487"/>
      </a:accent6>
      <a:hlink>
        <a:srgbClr val="01BB94"/>
      </a:hlink>
      <a:folHlink>
        <a:srgbClr val="A9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13_Office Theme">
  <a:themeElements>
    <a:clrScheme name="KAO Brands Premium">
      <a:dk1>
        <a:srgbClr val="615E5B"/>
      </a:dk1>
      <a:lt1>
        <a:srgbClr val="FFFFFF"/>
      </a:lt1>
      <a:dk2>
        <a:srgbClr val="000000"/>
      </a:dk2>
      <a:lt2>
        <a:srgbClr val="FFFFFF"/>
      </a:lt2>
      <a:accent1>
        <a:srgbClr val="DDCF52"/>
      </a:accent1>
      <a:accent2>
        <a:srgbClr val="AAAAAA"/>
      </a:accent2>
      <a:accent3>
        <a:srgbClr val="01BB94"/>
      </a:accent3>
      <a:accent4>
        <a:srgbClr val="DADADA"/>
      </a:accent4>
      <a:accent5>
        <a:srgbClr val="EC0000"/>
      </a:accent5>
      <a:accent6>
        <a:srgbClr val="868487"/>
      </a:accent6>
      <a:hlink>
        <a:srgbClr val="01BB94"/>
      </a:hlink>
      <a:folHlink>
        <a:srgbClr val="A9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19.xml><?xml version="1.0" encoding="utf-8"?>
<a:theme xmlns:a="http://schemas.openxmlformats.org/drawingml/2006/main" name="1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0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8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3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1235</Words>
  <Application>Microsoft Office PowerPoint</Application>
  <PresentationFormat>Экран (4:3)</PresentationFormat>
  <Paragraphs>282</Paragraphs>
  <Slides>24</Slides>
  <Notes>14</Notes>
  <HiddenSlides>0</HiddenSlides>
  <MMClips>0</MMClips>
  <ScaleCrop>false</ScaleCrop>
  <HeadingPairs>
    <vt:vector size="4" baseType="variant">
      <vt:variant>
        <vt:lpstr>Тема</vt:lpstr>
      </vt:variant>
      <vt:variant>
        <vt:i4>22</vt:i4>
      </vt:variant>
      <vt:variant>
        <vt:lpstr>Заголовки слайдов</vt:lpstr>
      </vt:variant>
      <vt:variant>
        <vt:i4>24</vt:i4>
      </vt:variant>
    </vt:vector>
  </HeadingPairs>
  <TitlesOfParts>
    <vt:vector size="46" baseType="lpstr">
      <vt:lpstr>15_Default Design</vt:lpstr>
      <vt:lpstr>3_Custom Design</vt:lpstr>
      <vt:lpstr>30_Custom Design</vt:lpstr>
      <vt:lpstr>10_Custom Design</vt:lpstr>
      <vt:lpstr>4_Office Theme</vt:lpstr>
      <vt:lpstr>1_Custom Design</vt:lpstr>
      <vt:lpstr>8_Custom Design</vt:lpstr>
      <vt:lpstr>33_Custom Design</vt:lpstr>
      <vt:lpstr>34_Custom Design</vt:lpstr>
      <vt:lpstr>37_Custom Design</vt:lpstr>
      <vt:lpstr>4_Office テーマ</vt:lpstr>
      <vt:lpstr>12_Office Theme</vt:lpstr>
      <vt:lpstr>13_Office Theme</vt:lpstr>
      <vt:lpstr>7_Office Theme</vt:lpstr>
      <vt:lpstr>6_Office Theme</vt:lpstr>
      <vt:lpstr>Office Theme</vt:lpstr>
      <vt:lpstr>4_Custom Design</vt:lpstr>
      <vt:lpstr>8_Office Theme</vt:lpstr>
      <vt:lpstr>12_Custom Design</vt:lpstr>
      <vt:lpstr>13_Custom Design</vt:lpstr>
      <vt:lpstr>5_Office Theme</vt:lpstr>
      <vt:lpstr>Custom Design</vt:lpstr>
      <vt:lpstr>Презентация PowerPoint</vt:lpstr>
      <vt:lpstr>Презентация PowerPoint</vt:lpstr>
      <vt:lpstr>ПОЧЕМУ  JOHN FRIEDA®?</vt:lpstr>
      <vt:lpstr>Презентация PowerPoint</vt:lpstr>
      <vt:lpstr>ИННОВАЦИОННЫЙ УХОД ЗА ВОЛОСАМИ</vt:lpstr>
      <vt:lpstr>СТИЛИСТ, СТОЯЩИЙ ЗА БРЕНДОМ</vt:lpstr>
      <vt:lpstr>КОРПОРАЦИЯ KAO - ПРОДУКЦИЯ</vt:lpstr>
      <vt:lpstr> ПОБЕДИТЕЛЬ BEAUTY AWARDS</vt:lpstr>
      <vt:lpstr>Презентация PowerPoint</vt:lpstr>
      <vt:lpstr>   </vt:lpstr>
      <vt:lpstr>ИНДИВИДУАЛЬНЫЕ РЕШЕНИЯ</vt:lpstr>
      <vt:lpstr>Презентация PowerPoint</vt:lpstr>
      <vt:lpstr>Презентация PowerPoint</vt:lpstr>
      <vt:lpstr>Презентация PowerPoint</vt:lpstr>
      <vt:lpstr>СТРУКТУРА ЛИНИИ</vt:lpstr>
      <vt:lpstr>Презентация PowerPoint</vt:lpstr>
      <vt:lpstr>СТРУКТУРА ЛИНИИ</vt:lpstr>
      <vt:lpstr>ПРИДАЙТЕ СИЯНИЕ  своим темным волосам</vt:lpstr>
      <vt:lpstr>Презентация PowerPoint</vt:lpstr>
      <vt:lpstr>ПЛАНОГРАММА</vt:lpstr>
      <vt:lpstr>План поддержки</vt:lpstr>
      <vt:lpstr>PR-ПОДДЕРЖКА</vt:lpstr>
      <vt:lpstr>Коммерческое предложение</vt:lpstr>
      <vt:lpstr>Презентация PowerPoint</vt:lpstr>
    </vt:vector>
  </TitlesOfParts>
  <Company>KAO Brands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blangloy</dc:creator>
  <cp:lastModifiedBy>Чикур Дмитро</cp:lastModifiedBy>
  <cp:revision>1474</cp:revision>
  <cp:lastPrinted>2013-07-03T12:57:29Z</cp:lastPrinted>
  <dcterms:created xsi:type="dcterms:W3CDTF">2010-02-23T09:58:55Z</dcterms:created>
  <dcterms:modified xsi:type="dcterms:W3CDTF">2014-03-12T10:36:20Z</dcterms:modified>
</cp:coreProperties>
</file>